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63" r:id="rId2"/>
    <p:sldId id="264" r:id="rId3"/>
    <p:sldId id="266" r:id="rId4"/>
    <p:sldId id="267" r:id="rId5"/>
    <p:sldId id="268" r:id="rId6"/>
    <p:sldId id="269" r:id="rId7"/>
    <p:sldId id="260" r:id="rId8"/>
    <p:sldId id="277" r:id="rId9"/>
    <p:sldId id="278" r:id="rId10"/>
    <p:sldId id="270" r:id="rId11"/>
    <p:sldId id="271" r:id="rId12"/>
    <p:sldId id="272" r:id="rId13"/>
    <p:sldId id="273" r:id="rId14"/>
    <p:sldId id="274" r:id="rId15"/>
    <p:sldId id="275"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DBDE0F-B543-2C18-EECB-5C3FA9531A44}" name="Joan Hebden" initials="JH" userId="Joan Hebde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4660"/>
  </p:normalViewPr>
  <p:slideViewPr>
    <p:cSldViewPr snapToGrid="0">
      <p:cViewPr varScale="1">
        <p:scale>
          <a:sx n="108" d="100"/>
          <a:sy n="108" d="100"/>
        </p:scale>
        <p:origin x="42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BD631-4E25-4DCA-8E21-AF04C190B6C6}"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FC50D0-B4A6-43A0-ABD5-EB459B8EADE0}" type="slidenum">
              <a:rPr lang="en-US" smtClean="0"/>
              <a:t>‹#›</a:t>
            </a:fld>
            <a:endParaRPr lang="en-US"/>
          </a:p>
        </p:txBody>
      </p:sp>
    </p:spTree>
    <p:extLst>
      <p:ext uri="{BB962C8B-B14F-4D97-AF65-F5344CB8AC3E}">
        <p14:creationId xmlns:p14="http://schemas.microsoft.com/office/powerpoint/2010/main" val="3779250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am11.safelinks.protection.outlook.com/?url=https%3A%2F%2Fforms.office.com%2FPages%2FResponsePage.aspx%3Fid%3Dpglwcd4gGkaIlAMSo5XKyScv5ecAop9HrAjSoLVjDTRUOEtURVFRV0dQWTJNQlVRSEdDTURaTVdOMC4u&amp;data=04%7C01%7Ckthom%40som.umaryland.edu%7C027051e9d9d04dba9f0308d9d77ca64f%7C717009a620de461a88940312a395cac9%7C0%7C0%7C637777752630223960%7CUnknown%7CTWFpbGZsb3d8eyJWIjoiMC4wLjAwMDAiLCJQIjoiV2luMzIiLCJBTiI6Ik1haWwiLCJXVCI6Mn0%3D%7C3000&amp;sdata=piN3Q93%2BdKLC%2FLsBJHRpxLFotvktv79jxqb%2FWImnIDM%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m11.safelinks.protection.outlook.com/?url=https%3A%2F%2Fforms.office.com%2FPages%2FResponsePage.aspx%3Fid%3Dpglwcd4gGkaIlAMSo5XKyScv5ecAop9HrAjSoLVjDTRUOEtURVFRV0dQWTJNQlVRSEdDTURaTVdOMC4u&amp;data=04%7C01%7Ckthom%40som.umaryland.edu%7C027051e9d9d04dba9f0308d9d77ca64f%7C717009a620de461a88940312a395cac9%7C0%7C0%7C637777752630223960%7CUnknown%7CTWFpbGZsb3d8eyJWIjoiMC4wLjAwMDAiLCJQIjoiV2luMzIiLCJBTiI6Ik1haWwiLCJXVCI6Mn0%3D%7C3000&amp;sdata=piN3Q93%2BdKLC%2FLsBJHRpxLFotvktv79jxqb%2FWImnIDM%3D&amp;reserved=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Shadowing:  </a:t>
            </a:r>
            <a:r>
              <a:rPr lang="en-US" sz="1800" dirty="0">
                <a:effectLst/>
                <a:latin typeface="Calibri" panose="020F0502020204030204" pitchFamily="34" charset="0"/>
                <a:ea typeface="Calibri" panose="020F0502020204030204" pitchFamily="34" charset="0"/>
              </a:rPr>
              <a:t>As a reminder, </a:t>
            </a:r>
            <a:r>
              <a:rPr lang="en-US" sz="1800" b="1" dirty="0">
                <a:effectLst/>
                <a:latin typeface="Calibri" panose="020F0502020204030204" pitchFamily="34" charset="0"/>
                <a:ea typeface="Calibri" panose="020F0502020204030204" pitchFamily="34" charset="0"/>
              </a:rPr>
              <a:t>all shadowing experiences must be documented</a:t>
            </a:r>
            <a:r>
              <a:rPr lang="en-US" sz="1800" dirty="0">
                <a:effectLst/>
                <a:latin typeface="Calibri" panose="020F0502020204030204" pitchFamily="34" charset="0"/>
                <a:ea typeface="Calibri" panose="020F0502020204030204" pitchFamily="34" charset="0"/>
              </a:rPr>
              <a:t>; you should use this </a:t>
            </a:r>
            <a:r>
              <a:rPr lang="en-US" sz="1800" u="sng" dirty="0">
                <a:solidFill>
                  <a:srgbClr val="0563C1"/>
                </a:solidFill>
                <a:effectLst/>
                <a:latin typeface="Calibri" panose="020F0502020204030204" pitchFamily="34" charset="0"/>
                <a:ea typeface="Calibri" panose="020F0502020204030204" pitchFamily="34" charset="0"/>
                <a:hlinkClick r:id="rId3"/>
              </a:rPr>
              <a:t>FORM</a:t>
            </a:r>
            <a:r>
              <a:rPr lang="en-US" sz="1800" dirty="0">
                <a:effectLst/>
                <a:latin typeface="Calibri" panose="020F0502020204030204" pitchFamily="34" charset="0"/>
                <a:ea typeface="Calibri" panose="020F0502020204030204" pitchFamily="34" charset="0"/>
              </a:rPr>
              <a:t> to document shadowing for a one-month time span with one preceptor, but will need to complete the form again monthly for new or ongoing experiences. It is essential that you document appropriately so that you can be included in contact tracing efforts in the event of a COVID exposure.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AFC50D0-B4A6-43A0-ABD5-EB459B8EADE0}" type="slidenum">
              <a:rPr lang="en-US" smtClean="0"/>
              <a:t>4</a:t>
            </a:fld>
            <a:endParaRPr lang="en-US"/>
          </a:p>
        </p:txBody>
      </p:sp>
    </p:spTree>
    <p:extLst>
      <p:ext uri="{BB962C8B-B14F-4D97-AF65-F5344CB8AC3E}">
        <p14:creationId xmlns:p14="http://schemas.microsoft.com/office/powerpoint/2010/main" val="1490938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Shadowing:  </a:t>
            </a:r>
            <a:r>
              <a:rPr lang="en-US" sz="1800" dirty="0">
                <a:effectLst/>
                <a:latin typeface="Calibri" panose="020F0502020204030204" pitchFamily="34" charset="0"/>
                <a:ea typeface="Calibri" panose="020F0502020204030204" pitchFamily="34" charset="0"/>
              </a:rPr>
              <a:t>As a reminder, </a:t>
            </a:r>
            <a:r>
              <a:rPr lang="en-US" sz="1800" b="1" dirty="0">
                <a:effectLst/>
                <a:latin typeface="Calibri" panose="020F0502020204030204" pitchFamily="34" charset="0"/>
                <a:ea typeface="Calibri" panose="020F0502020204030204" pitchFamily="34" charset="0"/>
              </a:rPr>
              <a:t>all shadowing experiences must be documented</a:t>
            </a:r>
            <a:r>
              <a:rPr lang="en-US" sz="1800" dirty="0">
                <a:effectLst/>
                <a:latin typeface="Calibri" panose="020F0502020204030204" pitchFamily="34" charset="0"/>
                <a:ea typeface="Calibri" panose="020F0502020204030204" pitchFamily="34" charset="0"/>
              </a:rPr>
              <a:t>; you should use this </a:t>
            </a:r>
            <a:r>
              <a:rPr lang="en-US" sz="1800" u="sng" dirty="0">
                <a:solidFill>
                  <a:srgbClr val="0563C1"/>
                </a:solidFill>
                <a:effectLst/>
                <a:latin typeface="Calibri" panose="020F0502020204030204" pitchFamily="34" charset="0"/>
                <a:ea typeface="Calibri" panose="020F0502020204030204" pitchFamily="34" charset="0"/>
                <a:hlinkClick r:id="rId3"/>
              </a:rPr>
              <a:t>FORM</a:t>
            </a:r>
            <a:r>
              <a:rPr lang="en-US" sz="1800" dirty="0">
                <a:effectLst/>
                <a:latin typeface="Calibri" panose="020F0502020204030204" pitchFamily="34" charset="0"/>
                <a:ea typeface="Calibri" panose="020F0502020204030204" pitchFamily="34" charset="0"/>
              </a:rPr>
              <a:t> to document shadowing for a one-month time span with one preceptor, but will need to complete the form again monthly for new or ongoing experiences. It is essential that you document appropriately so that you can be included in contact tracing efforts in the event of a COVID exposure.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AFC50D0-B4A6-43A0-ABD5-EB459B8EADE0}" type="slidenum">
              <a:rPr lang="en-US" smtClean="0"/>
              <a:t>5</a:t>
            </a:fld>
            <a:endParaRPr lang="en-US"/>
          </a:p>
        </p:txBody>
      </p:sp>
    </p:spTree>
    <p:extLst>
      <p:ext uri="{BB962C8B-B14F-4D97-AF65-F5344CB8AC3E}">
        <p14:creationId xmlns:p14="http://schemas.microsoft.com/office/powerpoint/2010/main" val="278577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forms.office.com/pages/responsepage.aspx?id=pglwcd4gGkaIlAMSo5XKyVENhoNWkNRJhOVo60IUUr5UQ1lHNVVCUU9KVFhFVU01TU9UMUlWVldOUyQlQCN0PWcu&amp;fswReload=1&amp;fswNavStart=1643052983005"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umaryland.edu/coronavirus/hotline/guide/" TargetMode="External"/><Relationship Id="rId2" Type="http://schemas.openxmlformats.org/officeDocument/2006/relationships/hyperlink" Target="https://safe.umaryland.edu/surveys/?s=TEPTH3PTX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r20.rs6.net/tn.jsp?f=001mZX3DTkyWCOC2BL-N4tDPBH0Mi-md0mcz5y7_Ioi1owu8N1lNGt7s2Z2RYkbqzfCgrtV4RFGN04H0tRgaJik9gCMMl0wJobtx-eyTRO5BBoJH-xCPPtKBrZegtNYadgReDTQm18rhTNiSJ7_sZ9tcoZ2xY5eHbUDxsm6ZL1r5-M=&amp;c=RWijC5vUZ3a3qR688tPLfIBG-nc3G59_7wRCmDJlwA-hwPlhltn5XQ==&amp;ch=ABa5f19SXYVE0nm3Zlf2DgCLkAT1PDkCZ5i0eESnP1qDajB3Dgv0Yw=="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www.umaryland.edu/coronavirus/"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hyperlink" Target="https://testing.nomihealth.com/easy_registration/185/onsite?gclid=EAIaIQobChMI7f3zu6_y9AIVBL3ICh37zAyzEAAYASAAEgLTbfD_BwE" TargetMode="External"/><Relationship Id="rId2" Type="http://schemas.openxmlformats.org/officeDocument/2006/relationships/hyperlink" Target="https://coronavirus.maryland.gov/pages/symptoms-testing" TargetMode="External"/><Relationship Id="rId1" Type="http://schemas.openxmlformats.org/officeDocument/2006/relationships/slideLayout" Target="../slideLayouts/slideLayout2.xml"/><Relationship Id="rId5" Type="http://schemas.openxmlformats.org/officeDocument/2006/relationships/hyperlink" Target="https://r20.rs6.net/tn.jsp?f=001RFAsf44lMOWvdZS8O_K-SBTofAcycczB3OlLZxnuAXZTfbrWUZcwq2IVoo9RGK2JEkb1gcodWn7L81GMgkPC4YWtDI7m-zbRMGGNV_tIHhvLsQNVWgWcS5cxkpKeGOZNOjukd-0brE9_9vyqio2ibA==&amp;c=qIf5ztfKPTmG5A5Sc3dRPDrCCqGCNGch_nBLgxfooNzRHD4z_YG99A==&amp;ch=67IG6HnDsfQsEioRBNQhrOBTQ461qLuwpQrnu6XpJ4DPGAjt7C4ylg==" TargetMode="External"/><Relationship Id="rId4" Type="http://schemas.openxmlformats.org/officeDocument/2006/relationships/hyperlink" Target="https://www.umms.org/coronavirus/fighting-covid/expanded-clinical-locations/baltimore-convention-center/test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r20.rs6.net/tn.jsp?f=001mZX3DTkyWCOC2BL-N4tDPBH0Mi-md0mcz5y7_Ioi1owu8N1lNGt7s2Z2RYkbqzfCgrtV4RFGN04H0tRgaJik9gCMMl0wJobtx-eyTRO5BBoJH-xCPPtKBrZegtNYadgReDTQm18rhTNiSJ7_sZ9tcoZ2xY5eHbUDxsm6ZL1r5-M=&amp;c=RWijC5vUZ3a3qR688tPLfIBG-nc3G59_7wRCmDJlwA-hwPlhltn5XQ==&amp;ch=ABa5f19SXYVE0nm3Zlf2DgCLkAT1PDkCZ5i0eESnP1qDajB3Dgv0Yw=="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www.umaryland.edu/coronavirus/"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umaryland.edu/coronavirus/students-and-postdocs/event-services-and-dining/"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r20.rs6.net/tn.jsp?f=001mZX3DTkyWCOC2BL-N4tDPBH0Mi-md0mcz5y7_Ioi1owu8N1lNGt7s2Z2RYkbqzfCgrtV4RFGN04H0tRgaJik9gCMMl0wJobtx-eyTRO5BBoJH-xCPPtKBrZegtNYadgReDTQm18rhTNiSJ7_sZ9tcoZ2xY5eHbUDxsm6ZL1r5-M=&amp;c=RWijC5vUZ3a3qR688tPLfIBG-nc3G59_7wRCmDJlwA-hwPlhltn5XQ==&amp;ch=ABa5f19SXYVE0nm3Zlf2DgCLkAT1PDkCZ5i0eESnP1qDajB3Dgv0Yw=="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www.umaryland.edu/coronavirus/"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www.umaryland.edu/coronavirus/hotline/guide/" TargetMode="External"/><Relationship Id="rId2" Type="http://schemas.openxmlformats.org/officeDocument/2006/relationships/hyperlink" Target="https://safe.umaryland.edu/surveys/?s=TEPTH3PTX4"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mailto:jhebden@som.umaryland.edu" TargetMode="External"/><Relationship Id="rId4" Type="http://schemas.openxmlformats.org/officeDocument/2006/relationships/hyperlink" Target="tel:(800)%20701-9863"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371BC3-A21E-461D-A073-8EBE29EFCBB4}"/>
              </a:ext>
            </a:extLst>
          </p:cNvPr>
          <p:cNvSpPr>
            <a:spLocks noGrp="1"/>
          </p:cNvSpPr>
          <p:nvPr>
            <p:ph type="ctrTitle"/>
          </p:nvPr>
        </p:nvSpPr>
        <p:spPr/>
        <p:txBody>
          <a:bodyPr/>
          <a:lstStyle/>
          <a:p>
            <a:r>
              <a:rPr lang="en-US" dirty="0" err="1"/>
              <a:t>UMSoM</a:t>
            </a:r>
            <a:r>
              <a:rPr lang="en-US" dirty="0"/>
              <a:t> COVID Updates</a:t>
            </a:r>
          </a:p>
        </p:txBody>
      </p:sp>
      <p:sp>
        <p:nvSpPr>
          <p:cNvPr id="5" name="Subtitle 4">
            <a:extLst>
              <a:ext uri="{FF2B5EF4-FFF2-40B4-BE49-F238E27FC236}">
                <a16:creationId xmlns:a16="http://schemas.microsoft.com/office/drawing/2014/main" id="{3037ED80-DC09-4285-AB88-12FDE9C76E64}"/>
              </a:ext>
            </a:extLst>
          </p:cNvPr>
          <p:cNvSpPr>
            <a:spLocks noGrp="1"/>
          </p:cNvSpPr>
          <p:nvPr>
            <p:ph type="subTitle" idx="1"/>
          </p:nvPr>
        </p:nvSpPr>
        <p:spPr/>
        <p:txBody>
          <a:bodyPr/>
          <a:lstStyle/>
          <a:p>
            <a:r>
              <a:rPr lang="en-US" dirty="0"/>
              <a:t>January 2022</a:t>
            </a:r>
          </a:p>
        </p:txBody>
      </p:sp>
    </p:spTree>
    <p:extLst>
      <p:ext uri="{BB962C8B-B14F-4D97-AF65-F5344CB8AC3E}">
        <p14:creationId xmlns:p14="http://schemas.microsoft.com/office/powerpoint/2010/main" val="3183114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5A97-B237-45F1-8110-01D155C7C691}"/>
              </a:ext>
            </a:extLst>
          </p:cNvPr>
          <p:cNvSpPr>
            <a:spLocks noGrp="1"/>
          </p:cNvSpPr>
          <p:nvPr>
            <p:ph type="title"/>
          </p:nvPr>
        </p:nvSpPr>
        <p:spPr/>
        <p:txBody>
          <a:bodyPr/>
          <a:lstStyle/>
          <a:p>
            <a:r>
              <a:rPr lang="en-US" dirty="0"/>
              <a:t>I am an M1/M2 and would like to attend class remotely … </a:t>
            </a:r>
          </a:p>
        </p:txBody>
      </p:sp>
      <p:sp>
        <p:nvSpPr>
          <p:cNvPr id="3" name="Content Placeholder 2">
            <a:extLst>
              <a:ext uri="{FF2B5EF4-FFF2-40B4-BE49-F238E27FC236}">
                <a16:creationId xmlns:a16="http://schemas.microsoft.com/office/drawing/2014/main" id="{7ECC9E49-7CD6-4272-84FB-9FB475A91392}"/>
              </a:ext>
            </a:extLst>
          </p:cNvPr>
          <p:cNvSpPr>
            <a:spLocks noGrp="1"/>
          </p:cNvSpPr>
          <p:nvPr>
            <p:ph idx="1"/>
          </p:nvPr>
        </p:nvSpPr>
        <p:spPr/>
        <p:txBody>
          <a:bodyPr>
            <a:normAutofit/>
          </a:bodyPr>
          <a:lstStyle/>
          <a:p>
            <a:r>
              <a:rPr lang="en-US" dirty="0"/>
              <a:t>Complete the </a:t>
            </a:r>
            <a:r>
              <a:rPr lang="en-US" dirty="0">
                <a:hlinkClick r:id="rId2"/>
              </a:rPr>
              <a:t>UMSOM MD Program Virtual Learning Accommodations Request</a:t>
            </a:r>
            <a:r>
              <a:rPr lang="en-US" dirty="0"/>
              <a:t> located on the COVID-19 Resource tab on MedScope</a:t>
            </a:r>
          </a:p>
          <a:p>
            <a:pPr lvl="1"/>
            <a:r>
              <a:rPr lang="en-US" dirty="0"/>
              <a:t>Then simply log on and learn! </a:t>
            </a:r>
          </a:p>
          <a:p>
            <a:pPr lvl="1"/>
            <a:r>
              <a:rPr lang="en-US" dirty="0"/>
              <a:t>Only one request needed per isolation/quarantine period </a:t>
            </a:r>
          </a:p>
          <a:p>
            <a:pPr lvl="1"/>
            <a:r>
              <a:rPr lang="en-US" dirty="0"/>
              <a:t>Contact CSS team to trouble shoot zoom/connectivity </a:t>
            </a:r>
          </a:p>
          <a:p>
            <a:pPr lvl="1"/>
            <a:r>
              <a:rPr lang="en-US" dirty="0"/>
              <a:t>Contact OME (Ms. Reynolds/Roth) for attendance questions </a:t>
            </a:r>
          </a:p>
          <a:p>
            <a:pPr lvl="1"/>
            <a:r>
              <a:rPr lang="en-US" dirty="0"/>
              <a:t>Contact </a:t>
            </a:r>
            <a:r>
              <a:rPr lang="en-US" dirty="0" err="1"/>
              <a:t>PoM</a:t>
            </a:r>
            <a:r>
              <a:rPr lang="en-US" dirty="0"/>
              <a:t> Course Director and Preceptor directly to discuss missed time </a:t>
            </a:r>
          </a:p>
          <a:p>
            <a:pPr marL="457200" lvl="1" indent="0">
              <a:buNone/>
            </a:pPr>
            <a:endParaRPr lang="en-US" i="1" dirty="0"/>
          </a:p>
          <a:p>
            <a:pPr marL="457200" lvl="1" indent="0">
              <a:buNone/>
            </a:pPr>
            <a:r>
              <a:rPr lang="en-US" b="1" i="1" dirty="0"/>
              <a:t>Note: to receive credit for participation you must complete the form before the start of the session </a:t>
            </a:r>
          </a:p>
        </p:txBody>
      </p:sp>
    </p:spTree>
    <p:extLst>
      <p:ext uri="{BB962C8B-B14F-4D97-AF65-F5344CB8AC3E}">
        <p14:creationId xmlns:p14="http://schemas.microsoft.com/office/powerpoint/2010/main" val="2974776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0B43-4D57-4013-B311-2552A44D1595}"/>
              </a:ext>
            </a:extLst>
          </p:cNvPr>
          <p:cNvSpPr>
            <a:spLocks noGrp="1"/>
          </p:cNvSpPr>
          <p:nvPr>
            <p:ph type="title"/>
          </p:nvPr>
        </p:nvSpPr>
        <p:spPr/>
        <p:txBody>
          <a:bodyPr/>
          <a:lstStyle/>
          <a:p>
            <a:r>
              <a:rPr lang="en-US" dirty="0"/>
              <a:t>Not feeling up to remote participation?	</a:t>
            </a:r>
          </a:p>
        </p:txBody>
      </p:sp>
      <p:sp>
        <p:nvSpPr>
          <p:cNvPr id="3" name="Content Placeholder 2">
            <a:extLst>
              <a:ext uri="{FF2B5EF4-FFF2-40B4-BE49-F238E27FC236}">
                <a16:creationId xmlns:a16="http://schemas.microsoft.com/office/drawing/2014/main" id="{B42D02DB-39A9-4039-A121-1C491C1F6A1E}"/>
              </a:ext>
            </a:extLst>
          </p:cNvPr>
          <p:cNvSpPr>
            <a:spLocks noGrp="1"/>
          </p:cNvSpPr>
          <p:nvPr>
            <p:ph idx="1"/>
          </p:nvPr>
        </p:nvSpPr>
        <p:spPr/>
        <p:txBody>
          <a:bodyPr/>
          <a:lstStyle/>
          <a:p>
            <a:r>
              <a:rPr lang="en-US" dirty="0"/>
              <a:t>That is OK!  Your health/safety are the priority.  We all need a day off sometimes, and the ability to take days as you need is built into the attendance policy.  </a:t>
            </a:r>
          </a:p>
          <a:p>
            <a:r>
              <a:rPr lang="en-US" dirty="0"/>
              <a:t>If you need to miss more than 2 sessions, please connect with an OSA faculty member so we can assist with academic support as needed. </a:t>
            </a:r>
          </a:p>
        </p:txBody>
      </p:sp>
    </p:spTree>
    <p:extLst>
      <p:ext uri="{BB962C8B-B14F-4D97-AF65-F5344CB8AC3E}">
        <p14:creationId xmlns:p14="http://schemas.microsoft.com/office/powerpoint/2010/main" val="784246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93159-C27C-4050-883D-608482AB129C}"/>
              </a:ext>
            </a:extLst>
          </p:cNvPr>
          <p:cNvSpPr>
            <a:spLocks noGrp="1"/>
          </p:cNvSpPr>
          <p:nvPr>
            <p:ph type="title"/>
          </p:nvPr>
        </p:nvSpPr>
        <p:spPr/>
        <p:txBody>
          <a:bodyPr>
            <a:normAutofit/>
          </a:bodyPr>
          <a:lstStyle/>
          <a:p>
            <a:r>
              <a:rPr lang="en-US" dirty="0"/>
              <a:t>I am an M1/M2 and I am ready to return to in-person learning after isolation/quarantine  </a:t>
            </a:r>
          </a:p>
        </p:txBody>
      </p:sp>
      <p:sp>
        <p:nvSpPr>
          <p:cNvPr id="3" name="Content Placeholder 2">
            <a:extLst>
              <a:ext uri="{FF2B5EF4-FFF2-40B4-BE49-F238E27FC236}">
                <a16:creationId xmlns:a16="http://schemas.microsoft.com/office/drawing/2014/main" id="{E7E480EB-3070-45A8-90BD-C2BAC01F2B5A}"/>
              </a:ext>
            </a:extLst>
          </p:cNvPr>
          <p:cNvSpPr>
            <a:spLocks noGrp="1"/>
          </p:cNvSpPr>
          <p:nvPr>
            <p:ph idx="1"/>
          </p:nvPr>
        </p:nvSpPr>
        <p:spPr/>
        <p:txBody>
          <a:bodyPr/>
          <a:lstStyle/>
          <a:p>
            <a:r>
              <a:rPr lang="en-US" dirty="0"/>
              <a:t>Great!  Welcome Back </a:t>
            </a:r>
          </a:p>
          <a:p>
            <a:r>
              <a:rPr lang="en-US" dirty="0"/>
              <a:t>When you initially complete the </a:t>
            </a:r>
            <a:r>
              <a:rPr lang="en-US" dirty="0">
                <a:solidFill>
                  <a:schemeClr val="accent1"/>
                </a:solidFill>
              </a:rPr>
              <a:t>Virtual Learning Accommodations Request</a:t>
            </a:r>
            <a:r>
              <a:rPr lang="en-US" dirty="0"/>
              <a:t>, you will be sent an email with a follow up link; you will use this to mark your return based on following the UMB COVID guidance</a:t>
            </a:r>
          </a:p>
          <a:p>
            <a:endParaRPr lang="en-US" dirty="0"/>
          </a:p>
          <a:p>
            <a:pPr>
              <a:buFont typeface="Wingdings" panose="05000000000000000000" pitchFamily="2" charset="2"/>
              <a:buChar char="v"/>
            </a:pPr>
            <a:r>
              <a:rPr lang="en-US" dirty="0"/>
              <a:t>Before you return you should have followed the advice provided, be asymptotic (</a:t>
            </a:r>
            <a:r>
              <a:rPr lang="en-US" i="1" dirty="0"/>
              <a:t>or improving</a:t>
            </a:r>
            <a:r>
              <a:rPr lang="en-US" dirty="0"/>
              <a:t>), have a negative test if one was required </a:t>
            </a:r>
          </a:p>
        </p:txBody>
      </p:sp>
    </p:spTree>
    <p:extLst>
      <p:ext uri="{BB962C8B-B14F-4D97-AF65-F5344CB8AC3E}">
        <p14:creationId xmlns:p14="http://schemas.microsoft.com/office/powerpoint/2010/main" val="1198366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A1F8-A1F1-48A5-BB7F-99CD6576D7AB}"/>
              </a:ext>
            </a:extLst>
          </p:cNvPr>
          <p:cNvSpPr>
            <a:spLocks noGrp="1"/>
          </p:cNvSpPr>
          <p:nvPr>
            <p:ph type="title"/>
          </p:nvPr>
        </p:nvSpPr>
        <p:spPr/>
        <p:txBody>
          <a:bodyPr/>
          <a:lstStyle/>
          <a:p>
            <a:r>
              <a:rPr lang="en-US" dirty="0"/>
              <a:t>I am an M3/M4, what do I need to do? </a:t>
            </a:r>
          </a:p>
        </p:txBody>
      </p:sp>
      <p:sp>
        <p:nvSpPr>
          <p:cNvPr id="3" name="Content Placeholder 2">
            <a:extLst>
              <a:ext uri="{FF2B5EF4-FFF2-40B4-BE49-F238E27FC236}">
                <a16:creationId xmlns:a16="http://schemas.microsoft.com/office/drawing/2014/main" id="{A1EAAEE0-F4C4-4E6E-9731-06CDB12A002C}"/>
              </a:ext>
            </a:extLst>
          </p:cNvPr>
          <p:cNvSpPr>
            <a:spLocks noGrp="1"/>
          </p:cNvSpPr>
          <p:nvPr>
            <p:ph idx="1"/>
          </p:nvPr>
        </p:nvSpPr>
        <p:spPr/>
        <p:txBody>
          <a:bodyPr/>
          <a:lstStyle/>
          <a:p>
            <a:pPr marL="514350" indent="-514350">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Go home or stay home </a:t>
            </a:r>
          </a:p>
          <a:p>
            <a:pPr marL="514350" indent="-514350">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Complete the UMB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2"/>
              </a:rPr>
              <a:t>COVID-19 Report Form </a:t>
            </a:r>
            <a:r>
              <a:rPr lang="en-US" dirty="0">
                <a:effectLst/>
                <a:latin typeface="Calibri" panose="020F0502020204030204" pitchFamily="34" charset="0"/>
                <a:ea typeface="Calibri" panose="020F0502020204030204" pitchFamily="34" charset="0"/>
                <a:cs typeface="Times New Roman" panose="02020603050405020304" pitchFamily="18" charset="0"/>
              </a:rPr>
              <a:t>and follow the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3"/>
              </a:rPr>
              <a:t>self-directed guidance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r>
              <a:rPr lang="en-US" dirty="0"/>
              <a:t>Loop in ALL of the following immediately </a:t>
            </a:r>
          </a:p>
          <a:p>
            <a:pPr lvl="1"/>
            <a:r>
              <a:rPr lang="en-US" dirty="0"/>
              <a:t>Course Director</a:t>
            </a:r>
          </a:p>
          <a:p>
            <a:pPr lvl="1"/>
            <a:r>
              <a:rPr lang="en-US" dirty="0"/>
              <a:t>Clinical Team/Attending </a:t>
            </a:r>
          </a:p>
          <a:p>
            <a:pPr lvl="1"/>
            <a:r>
              <a:rPr lang="en-US" dirty="0"/>
              <a:t>OSA </a:t>
            </a:r>
          </a:p>
          <a:p>
            <a:pPr marL="514350" indent="-514350">
              <a:buFont typeface="+mj-lt"/>
              <a:buAutoNum type="arabicPeriod"/>
            </a:pPr>
            <a:r>
              <a:rPr lang="en-US" dirty="0"/>
              <a:t>When you are ready to return (post isolation/quarantine), complete the </a:t>
            </a:r>
            <a:r>
              <a:rPr lang="en-US" b="1" dirty="0">
                <a:solidFill>
                  <a:srgbClr val="C00000"/>
                </a:solidFill>
              </a:rPr>
              <a:t>M3/M4 Return to Clinical Site Attestation Form </a:t>
            </a:r>
            <a:r>
              <a:rPr lang="en-US" dirty="0"/>
              <a:t>located on MedScope</a:t>
            </a:r>
          </a:p>
        </p:txBody>
      </p:sp>
    </p:spTree>
    <p:extLst>
      <p:ext uri="{BB962C8B-B14F-4D97-AF65-F5344CB8AC3E}">
        <p14:creationId xmlns:p14="http://schemas.microsoft.com/office/powerpoint/2010/main" val="3604929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825D4-4E21-455B-AD17-CA687CE1B337}"/>
              </a:ext>
            </a:extLst>
          </p:cNvPr>
          <p:cNvSpPr>
            <a:spLocks noGrp="1"/>
          </p:cNvSpPr>
          <p:nvPr>
            <p:ph type="title"/>
          </p:nvPr>
        </p:nvSpPr>
        <p:spPr/>
        <p:txBody>
          <a:bodyPr/>
          <a:lstStyle/>
          <a:p>
            <a:r>
              <a:rPr lang="en-US" dirty="0"/>
              <a:t>Oh no, I have an exam, assessment, shelf … </a:t>
            </a:r>
          </a:p>
        </p:txBody>
      </p:sp>
      <p:sp>
        <p:nvSpPr>
          <p:cNvPr id="3" name="Content Placeholder 2">
            <a:extLst>
              <a:ext uri="{FF2B5EF4-FFF2-40B4-BE49-F238E27FC236}">
                <a16:creationId xmlns:a16="http://schemas.microsoft.com/office/drawing/2014/main" id="{72EA876F-ADBB-4FD2-9937-9C37E6F40679}"/>
              </a:ext>
            </a:extLst>
          </p:cNvPr>
          <p:cNvSpPr>
            <a:spLocks noGrp="1"/>
          </p:cNvSpPr>
          <p:nvPr>
            <p:ph idx="1"/>
          </p:nvPr>
        </p:nvSpPr>
        <p:spPr/>
        <p:txBody>
          <a:bodyPr/>
          <a:lstStyle/>
          <a:p>
            <a:r>
              <a:rPr lang="en-US" dirty="0"/>
              <a:t>That’s OK!  We can help … </a:t>
            </a:r>
          </a:p>
          <a:p>
            <a:r>
              <a:rPr lang="en-US" dirty="0"/>
              <a:t>If you are feeling well enough to take the assessment as scheduled and it is &gt; 24 hours until the scheduled assessment, complete the </a:t>
            </a:r>
            <a:r>
              <a:rPr lang="en-US" b="1" dirty="0">
                <a:solidFill>
                  <a:srgbClr val="C00000"/>
                </a:solidFill>
              </a:rPr>
              <a:t>Request for Remote Assessment </a:t>
            </a:r>
            <a:r>
              <a:rPr lang="en-US" dirty="0"/>
              <a:t>Form located on MedScope. </a:t>
            </a:r>
          </a:p>
          <a:p>
            <a:pPr lvl="1"/>
            <a:r>
              <a:rPr lang="en-US" dirty="0"/>
              <a:t>If it is within 24 hours of the scheduled assessment, you should also directly email ALL of the following: Dr. Thom, Dr. Lacap, Ursula Goldman, Paul Moore </a:t>
            </a:r>
          </a:p>
          <a:p>
            <a:r>
              <a:rPr lang="en-US" dirty="0"/>
              <a:t>If you would like to request an extension and take the assessment at a later date, please reach out to any OSA faculty member to discuss </a:t>
            </a:r>
          </a:p>
        </p:txBody>
      </p:sp>
    </p:spTree>
    <p:extLst>
      <p:ext uri="{BB962C8B-B14F-4D97-AF65-F5344CB8AC3E}">
        <p14:creationId xmlns:p14="http://schemas.microsoft.com/office/powerpoint/2010/main" val="250699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11BF-1031-4900-ADDA-8C6FFF1F58A3}"/>
              </a:ext>
            </a:extLst>
          </p:cNvPr>
          <p:cNvSpPr>
            <a:spLocks noGrp="1"/>
          </p:cNvSpPr>
          <p:nvPr>
            <p:ph type="title"/>
          </p:nvPr>
        </p:nvSpPr>
        <p:spPr>
          <a:xfrm>
            <a:off x="204281" y="723578"/>
            <a:ext cx="4148295" cy="1645501"/>
          </a:xfrm>
        </p:spPr>
        <p:txBody>
          <a:bodyPr>
            <a:normAutofit/>
          </a:bodyPr>
          <a:lstStyle/>
          <a:p>
            <a:r>
              <a:rPr lang="en-US" dirty="0"/>
              <a:t>What you can do</a:t>
            </a:r>
          </a:p>
        </p:txBody>
      </p:sp>
      <p:sp>
        <p:nvSpPr>
          <p:cNvPr id="3" name="Content Placeholder 2">
            <a:extLst>
              <a:ext uri="{FF2B5EF4-FFF2-40B4-BE49-F238E27FC236}">
                <a16:creationId xmlns:a16="http://schemas.microsoft.com/office/drawing/2014/main" id="{D9241A2F-C67F-41C0-A6F5-2C5D50D74EE4}"/>
              </a:ext>
            </a:extLst>
          </p:cNvPr>
          <p:cNvSpPr>
            <a:spLocks noGrp="1"/>
          </p:cNvSpPr>
          <p:nvPr>
            <p:ph idx="1"/>
          </p:nvPr>
        </p:nvSpPr>
        <p:spPr>
          <a:xfrm>
            <a:off x="288026" y="2182332"/>
            <a:ext cx="4064550" cy="3628495"/>
          </a:xfrm>
        </p:spPr>
        <p:txBody>
          <a:bodyPr>
            <a:normAutofit/>
          </a:bodyPr>
          <a:lstStyle/>
          <a:p>
            <a:pPr>
              <a:buFont typeface="Wingdings" panose="05000000000000000000" pitchFamily="2" charset="2"/>
              <a:buChar char="ü"/>
            </a:pPr>
            <a:r>
              <a:rPr lang="en-US" sz="3600" dirty="0"/>
              <a:t>Masks On</a:t>
            </a:r>
          </a:p>
          <a:p>
            <a:pPr>
              <a:buFont typeface="Wingdings" panose="05000000000000000000" pitchFamily="2" charset="2"/>
              <a:buChar char="ü"/>
            </a:pPr>
            <a:r>
              <a:rPr lang="en-US" sz="3600" dirty="0"/>
              <a:t>Get Boosted </a:t>
            </a:r>
          </a:p>
          <a:p>
            <a:pPr>
              <a:buFont typeface="Wingdings" panose="05000000000000000000" pitchFamily="2" charset="2"/>
              <a:buChar char="ü"/>
            </a:pPr>
            <a:r>
              <a:rPr lang="en-US" sz="3600" dirty="0"/>
              <a:t>Go Home, Stay Home if sick or exposed </a:t>
            </a:r>
          </a:p>
        </p:txBody>
      </p:sp>
      <p:sp>
        <p:nvSpPr>
          <p:cNvPr id="11" name="Rectangle 13">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5">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FF24357-2A3E-4CA5-A259-84DA1C3CED04}"/>
              </a:ext>
            </a:extLst>
          </p:cNvPr>
          <p:cNvPicPr>
            <a:picLocks noChangeAspect="1"/>
          </p:cNvPicPr>
          <p:nvPr/>
        </p:nvPicPr>
        <p:blipFill>
          <a:blip r:embed="rId2"/>
          <a:stretch>
            <a:fillRect/>
          </a:stretch>
        </p:blipFill>
        <p:spPr>
          <a:xfrm>
            <a:off x="5034430" y="526030"/>
            <a:ext cx="3775899" cy="2123943"/>
          </a:xfrm>
          <a:prstGeom prst="rect">
            <a:avLst/>
          </a:prstGeom>
        </p:spPr>
      </p:pic>
      <p:sp>
        <p:nvSpPr>
          <p:cNvPr id="13" name="Rectangle 17">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560C4F7-D00D-4DFF-B50B-5DC063D103FD}"/>
              </a:ext>
            </a:extLst>
          </p:cNvPr>
          <p:cNvPicPr>
            <a:picLocks noChangeAspect="1"/>
          </p:cNvPicPr>
          <p:nvPr/>
        </p:nvPicPr>
        <p:blipFill>
          <a:blip r:embed="rId3"/>
          <a:stretch>
            <a:fillRect/>
          </a:stretch>
        </p:blipFill>
        <p:spPr>
          <a:xfrm>
            <a:off x="9430032" y="474133"/>
            <a:ext cx="2137716" cy="2717800"/>
          </a:xfrm>
          <a:prstGeom prst="rect">
            <a:avLst/>
          </a:prstGeom>
        </p:spPr>
      </p:pic>
      <p:sp>
        <p:nvSpPr>
          <p:cNvPr id="15" name="Rectangle 19">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7945500-E52E-41F5-AE8B-6FA83AB26A0C}"/>
              </a:ext>
            </a:extLst>
          </p:cNvPr>
          <p:cNvPicPr>
            <a:picLocks noChangeAspect="1"/>
          </p:cNvPicPr>
          <p:nvPr/>
        </p:nvPicPr>
        <p:blipFill rotWithShape="1">
          <a:blip r:embed="rId4"/>
          <a:srcRect l="59122" t="14680" r="10159" b="44468"/>
          <a:stretch/>
        </p:blipFill>
        <p:spPr>
          <a:xfrm>
            <a:off x="5009462" y="4434008"/>
            <a:ext cx="3775899" cy="1418551"/>
          </a:xfrm>
          <a:prstGeom prst="rect">
            <a:avLst/>
          </a:prstGeom>
        </p:spPr>
      </p:pic>
      <p:sp>
        <p:nvSpPr>
          <p:cNvPr id="17" name="Rectangle 21">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5834332-0B4B-4708-916E-72B6797CFFBD}"/>
              </a:ext>
            </a:extLst>
          </p:cNvPr>
          <p:cNvPicPr>
            <a:picLocks noChangeAspect="1"/>
          </p:cNvPicPr>
          <p:nvPr/>
        </p:nvPicPr>
        <p:blipFill>
          <a:blip r:embed="rId5"/>
          <a:stretch>
            <a:fillRect/>
          </a:stretch>
        </p:blipFill>
        <p:spPr>
          <a:xfrm>
            <a:off x="9279639" y="3807829"/>
            <a:ext cx="2438503" cy="2438503"/>
          </a:xfrm>
          <a:prstGeom prst="rect">
            <a:avLst/>
          </a:prstGeom>
        </p:spPr>
      </p:pic>
      <p:sp>
        <p:nvSpPr>
          <p:cNvPr id="10" name="TextBox 9">
            <a:extLst>
              <a:ext uri="{FF2B5EF4-FFF2-40B4-BE49-F238E27FC236}">
                <a16:creationId xmlns:a16="http://schemas.microsoft.com/office/drawing/2014/main" id="{67B68ED2-CBC7-4B63-B0E4-6BC8E6ECA167}"/>
              </a:ext>
            </a:extLst>
          </p:cNvPr>
          <p:cNvSpPr txBox="1"/>
          <p:nvPr/>
        </p:nvSpPr>
        <p:spPr>
          <a:xfrm>
            <a:off x="5133862" y="5993416"/>
            <a:ext cx="36764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https://www.umaryland.edu/coronavirus/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8" name="TextBox 17">
            <a:extLst>
              <a:ext uri="{FF2B5EF4-FFF2-40B4-BE49-F238E27FC236}">
                <a16:creationId xmlns:a16="http://schemas.microsoft.com/office/drawing/2014/main" id="{DFEA665C-872C-49E3-A02C-3965C2840CD8}"/>
              </a:ext>
            </a:extLst>
          </p:cNvPr>
          <p:cNvSpPr txBox="1"/>
          <p:nvPr/>
        </p:nvSpPr>
        <p:spPr>
          <a:xfrm>
            <a:off x="5452174" y="2946967"/>
            <a:ext cx="6115574"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A191A"/>
                </a:solidFill>
                <a:effectLst/>
                <a:uLnTx/>
                <a:uFillTx/>
                <a:latin typeface="Arial" panose="020B0604020202020204" pitchFamily="34" charset="0"/>
                <a:ea typeface="Times New Roman" panose="02020603050405020304" pitchFamily="18" charset="0"/>
                <a:cs typeface="+mn-cs"/>
              </a:rPr>
              <a:t>     COVID-19 Management Portal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03F42"/>
                </a:solidFill>
                <a:effectLst/>
                <a:uLnTx/>
                <a:uFillTx/>
                <a:latin typeface="Arial" panose="020B0604020202020204" pitchFamily="34" charset="0"/>
                <a:ea typeface="Times New Roman" panose="02020603050405020304" pitchFamily="18" charset="0"/>
                <a:cs typeface="+mn-cs"/>
              </a:rPr>
              <a:t> </a:t>
            </a:r>
            <a:endPar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sng" strike="noStrike" kern="1200" cap="none" spc="0" normalizeH="0" baseline="0" noProof="0" dirty="0">
                <a:ln>
                  <a:noFill/>
                </a:ln>
                <a:solidFill>
                  <a:srgbClr val="48A199"/>
                </a:solidFill>
                <a:effectLst/>
                <a:uLnTx/>
                <a:uFillTx/>
                <a:latin typeface="Arial" panose="020B0604020202020204" pitchFamily="34" charset="0"/>
                <a:ea typeface="Times New Roman" panose="02020603050405020304" pitchFamily="18" charset="0"/>
                <a:cs typeface="+mn-cs"/>
                <a:hlinkClick r:id="rId7"/>
              </a:rPr>
              <a:t>      UMB COVID-19 Management Portal</a:t>
            </a:r>
            <a:r>
              <a:rPr kumimoji="0" lang="en-US" sz="900" b="0" i="0" u="none" strike="noStrike" kern="1200" cap="none" spc="0" normalizeH="0" baseline="0" noProof="0" dirty="0">
                <a:ln>
                  <a:noFill/>
                </a:ln>
                <a:solidFill>
                  <a:srgbClr val="403F42"/>
                </a:solidFill>
                <a:effectLst/>
                <a:uLnTx/>
                <a:uFillTx/>
                <a:latin typeface="Arial" panose="020B0604020202020204" pitchFamily="34"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Frame 6">
            <a:extLst>
              <a:ext uri="{FF2B5EF4-FFF2-40B4-BE49-F238E27FC236}">
                <a16:creationId xmlns:a16="http://schemas.microsoft.com/office/drawing/2014/main" id="{2EC0E864-72E1-4D79-8CC4-2F3BF6B9305A}"/>
              </a:ext>
            </a:extLst>
          </p:cNvPr>
          <p:cNvSpPr/>
          <p:nvPr/>
        </p:nvSpPr>
        <p:spPr>
          <a:xfrm>
            <a:off x="9118156" y="124287"/>
            <a:ext cx="2766017" cy="3393611"/>
          </a:xfrm>
          <a:prstGeom prst="fra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6285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BC7A-7476-4E8E-BEAD-0D074AE08447}"/>
              </a:ext>
            </a:extLst>
          </p:cNvPr>
          <p:cNvSpPr>
            <a:spLocks noGrp="1"/>
          </p:cNvSpPr>
          <p:nvPr>
            <p:ph type="title"/>
          </p:nvPr>
        </p:nvSpPr>
        <p:spPr/>
        <p:txBody>
          <a:bodyPr/>
          <a:lstStyle/>
          <a:p>
            <a:r>
              <a:rPr lang="en-US" dirty="0"/>
              <a:t>Testing </a:t>
            </a:r>
          </a:p>
        </p:txBody>
      </p:sp>
      <p:sp>
        <p:nvSpPr>
          <p:cNvPr id="3" name="Content Placeholder 2">
            <a:extLst>
              <a:ext uri="{FF2B5EF4-FFF2-40B4-BE49-F238E27FC236}">
                <a16:creationId xmlns:a16="http://schemas.microsoft.com/office/drawing/2014/main" id="{D91FF591-DFF0-48BB-B7EE-2D0182367FB1}"/>
              </a:ext>
            </a:extLst>
          </p:cNvPr>
          <p:cNvSpPr>
            <a:spLocks noGrp="1"/>
          </p:cNvSpPr>
          <p:nvPr>
            <p:ph idx="1"/>
          </p:nvPr>
        </p:nvSpPr>
        <p:spPr/>
        <p:txBody>
          <a:bodyPr>
            <a:normAutofit/>
          </a:bodyPr>
          <a:lstStyle/>
          <a:p>
            <a:r>
              <a:rPr lang="en-US" dirty="0"/>
              <a:t>Now widely available</a:t>
            </a:r>
          </a:p>
          <a:p>
            <a:r>
              <a:rPr lang="en-US" sz="2800" dirty="0">
                <a:solidFill>
                  <a:srgbClr val="201F1E"/>
                </a:solidFill>
                <a:effectLst/>
                <a:ea typeface="Times New Roman" panose="02020603050405020304" pitchFamily="18" charset="0"/>
              </a:rPr>
              <a:t>Find a COVID test near you</a:t>
            </a:r>
          </a:p>
          <a:p>
            <a:pPr lvl="1"/>
            <a:r>
              <a:rPr lang="en-US" u="sng" dirty="0">
                <a:solidFill>
                  <a:srgbClr val="201F1E"/>
                </a:solidFill>
                <a:effectLst/>
                <a:ea typeface="Times New Roman" panose="02020603050405020304" pitchFamily="18" charset="0"/>
                <a:hlinkClick r:id="rId2"/>
              </a:rPr>
              <a:t>https://coronavirus.maryland.gov/pages/symptoms-testing</a:t>
            </a:r>
            <a:r>
              <a:rPr lang="en-US" dirty="0"/>
              <a:t> </a:t>
            </a:r>
          </a:p>
          <a:p>
            <a:pPr lvl="1"/>
            <a:r>
              <a:rPr lang="en-US" sz="2400" dirty="0">
                <a:solidFill>
                  <a:srgbClr val="201F1E"/>
                </a:solidFill>
                <a:effectLst/>
                <a:ea typeface="Times New Roman" panose="02020603050405020304" pitchFamily="18" charset="0"/>
                <a:hlinkClick r:id="rId3"/>
              </a:rPr>
              <a:t>Nomi Health </a:t>
            </a:r>
            <a:r>
              <a:rPr lang="en-US" sz="2400" dirty="0">
                <a:solidFill>
                  <a:srgbClr val="201F1E"/>
                </a:solidFill>
                <a:effectLst/>
                <a:ea typeface="Times New Roman" panose="02020603050405020304" pitchFamily="18" charset="0"/>
              </a:rPr>
              <a:t>- offering rapid antigen testing and PCR tests by appointment- 419 W Baltimore St next to Panera</a:t>
            </a:r>
          </a:p>
          <a:p>
            <a:pPr lvl="1"/>
            <a:r>
              <a:rPr lang="en-US" dirty="0">
                <a:solidFill>
                  <a:srgbClr val="201F1E"/>
                </a:solidFill>
                <a:effectLst/>
                <a:ea typeface="Times New Roman" panose="02020603050405020304" pitchFamily="18" charset="0"/>
                <a:hlinkClick r:id="rId4"/>
              </a:rPr>
              <a:t>BCCC</a:t>
            </a:r>
            <a:r>
              <a:rPr lang="en-US" dirty="0">
                <a:solidFill>
                  <a:srgbClr val="201F1E"/>
                </a:solidFill>
                <a:effectLst/>
                <a:ea typeface="Times New Roman" panose="02020603050405020304" pitchFamily="18" charset="0"/>
              </a:rPr>
              <a:t> services now at the State Center complex - need to schedule</a:t>
            </a:r>
          </a:p>
          <a:p>
            <a:r>
              <a:rPr lang="en-US" dirty="0">
                <a:solidFill>
                  <a:srgbClr val="201F1E"/>
                </a:solidFill>
              </a:rPr>
              <a:t>In many cases, rapid (at-home) Antigen testing is OK </a:t>
            </a:r>
          </a:p>
          <a:p>
            <a:pPr lvl="1"/>
            <a:r>
              <a:rPr lang="en-US" sz="2400" b="1" i="1" u="none" strike="noStrike" dirty="0">
                <a:solidFill>
                  <a:srgbClr val="48A199"/>
                </a:solidFill>
                <a:effectLst/>
                <a:latin typeface="Arial" panose="020B0604020202020204" pitchFamily="34" charset="0"/>
                <a:hlinkClick r:id="rId5"/>
              </a:rPr>
              <a:t>CovidTests.gov</a:t>
            </a:r>
            <a:endParaRPr lang="en-US" sz="2400" b="1" i="1" u="none" strike="noStrike" dirty="0">
              <a:solidFill>
                <a:srgbClr val="201F1E"/>
              </a:solidFill>
              <a:effectLst/>
              <a:latin typeface="Arial" panose="020B0604020202020204" pitchFamily="34" charset="0"/>
            </a:endParaRPr>
          </a:p>
          <a:p>
            <a:pPr lvl="1"/>
            <a:r>
              <a:rPr lang="en-US" dirty="0">
                <a:solidFill>
                  <a:srgbClr val="201F1E"/>
                </a:solidFill>
              </a:rPr>
              <a:t>OSA/OME have some tests </a:t>
            </a:r>
          </a:p>
          <a:p>
            <a:pPr lvl="1"/>
            <a:r>
              <a:rPr lang="en-US" dirty="0">
                <a:solidFill>
                  <a:srgbClr val="201F1E"/>
                </a:solidFill>
              </a:rPr>
              <a:t>UMMS/clinical site have tests </a:t>
            </a:r>
          </a:p>
          <a:p>
            <a:pPr lvl="1"/>
            <a:endParaRPr lang="en-US" dirty="0"/>
          </a:p>
        </p:txBody>
      </p:sp>
    </p:spTree>
    <p:extLst>
      <p:ext uri="{BB962C8B-B14F-4D97-AF65-F5344CB8AC3E}">
        <p14:creationId xmlns:p14="http://schemas.microsoft.com/office/powerpoint/2010/main" val="3383086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6FF7F-43B9-450E-BAE9-B707BA78AB6D}"/>
              </a:ext>
            </a:extLst>
          </p:cNvPr>
          <p:cNvSpPr>
            <a:spLocks noGrp="1"/>
          </p:cNvSpPr>
          <p:nvPr>
            <p:ph type="title"/>
          </p:nvPr>
        </p:nvSpPr>
        <p:spPr>
          <a:xfrm>
            <a:off x="801098" y="1396289"/>
            <a:ext cx="5712824" cy="1325563"/>
          </a:xfrm>
        </p:spPr>
        <p:txBody>
          <a:bodyPr>
            <a:normAutofit/>
          </a:bodyPr>
          <a:lstStyle/>
          <a:p>
            <a:r>
              <a:rPr lang="en-US" dirty="0"/>
              <a:t>The Goal! </a:t>
            </a:r>
          </a:p>
        </p:txBody>
      </p:sp>
      <p:sp>
        <p:nvSpPr>
          <p:cNvPr id="3" name="Content Placeholder 2">
            <a:extLst>
              <a:ext uri="{FF2B5EF4-FFF2-40B4-BE49-F238E27FC236}">
                <a16:creationId xmlns:a16="http://schemas.microsoft.com/office/drawing/2014/main" id="{285736A0-899E-4200-AE32-09BED27AA320}"/>
              </a:ext>
            </a:extLst>
          </p:cNvPr>
          <p:cNvSpPr>
            <a:spLocks noGrp="1"/>
          </p:cNvSpPr>
          <p:nvPr>
            <p:ph idx="1"/>
          </p:nvPr>
        </p:nvSpPr>
        <p:spPr>
          <a:xfrm>
            <a:off x="805543" y="2871982"/>
            <a:ext cx="4558309" cy="3181684"/>
          </a:xfrm>
        </p:spPr>
        <p:txBody>
          <a:bodyPr anchor="t">
            <a:normAutofit/>
          </a:bodyPr>
          <a:lstStyle/>
          <a:p>
            <a:endParaRPr lang="en-US" sz="1800"/>
          </a:p>
        </p:txBody>
      </p:sp>
      <p:sp>
        <p:nvSpPr>
          <p:cNvPr id="11" name="Oval 10">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EA7F795-744A-4D62-935D-BAD950AFFC06}"/>
              </a:ext>
            </a:extLst>
          </p:cNvPr>
          <p:cNvPicPr>
            <a:picLocks noChangeAspect="1"/>
          </p:cNvPicPr>
          <p:nvPr/>
        </p:nvPicPr>
        <p:blipFill rotWithShape="1">
          <a:blip r:embed="rId2"/>
          <a:srcRect l="18880" r="14368" b="-4"/>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4">
            <a:extLst>
              <a:ext uri="{FF2B5EF4-FFF2-40B4-BE49-F238E27FC236}">
                <a16:creationId xmlns:a16="http://schemas.microsoft.com/office/drawing/2014/main" id="{67C8C66B-77B6-4294-AE1B-09DD0E87DDB0}"/>
              </a:ext>
            </a:extLst>
          </p:cNvPr>
          <p:cNvPicPr>
            <a:picLocks noChangeAspect="1"/>
          </p:cNvPicPr>
          <p:nvPr/>
        </p:nvPicPr>
        <p:blipFill rotWithShape="1">
          <a:blip r:embed="rId3"/>
          <a:srcRect l="22026" r="735" b="1"/>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5" name="Freeform: Shape 14">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BAE07C0-CD1F-4F30-A103-94F79C367B9B}"/>
              </a:ext>
            </a:extLst>
          </p:cNvPr>
          <p:cNvPicPr>
            <a:picLocks noChangeAspect="1"/>
          </p:cNvPicPr>
          <p:nvPr/>
        </p:nvPicPr>
        <p:blipFill rotWithShape="1">
          <a:blip r:embed="rId4"/>
          <a:srcRect l="7124" r="14136" b="5"/>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291935311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11BF-1031-4900-ADDA-8C6FFF1F58A3}"/>
              </a:ext>
            </a:extLst>
          </p:cNvPr>
          <p:cNvSpPr>
            <a:spLocks noGrp="1"/>
          </p:cNvSpPr>
          <p:nvPr>
            <p:ph type="title"/>
          </p:nvPr>
        </p:nvSpPr>
        <p:spPr>
          <a:xfrm>
            <a:off x="204281" y="723578"/>
            <a:ext cx="4148295" cy="1645501"/>
          </a:xfrm>
        </p:spPr>
        <p:txBody>
          <a:bodyPr>
            <a:normAutofit/>
          </a:bodyPr>
          <a:lstStyle/>
          <a:p>
            <a:r>
              <a:rPr lang="en-US" dirty="0"/>
              <a:t>What you can do</a:t>
            </a:r>
          </a:p>
        </p:txBody>
      </p:sp>
      <p:sp>
        <p:nvSpPr>
          <p:cNvPr id="3" name="Content Placeholder 2">
            <a:extLst>
              <a:ext uri="{FF2B5EF4-FFF2-40B4-BE49-F238E27FC236}">
                <a16:creationId xmlns:a16="http://schemas.microsoft.com/office/drawing/2014/main" id="{D9241A2F-C67F-41C0-A6F5-2C5D50D74EE4}"/>
              </a:ext>
            </a:extLst>
          </p:cNvPr>
          <p:cNvSpPr>
            <a:spLocks noGrp="1"/>
          </p:cNvSpPr>
          <p:nvPr>
            <p:ph idx="1"/>
          </p:nvPr>
        </p:nvSpPr>
        <p:spPr>
          <a:xfrm>
            <a:off x="288026" y="2182332"/>
            <a:ext cx="4064550" cy="3628495"/>
          </a:xfrm>
        </p:spPr>
        <p:txBody>
          <a:bodyPr>
            <a:normAutofit/>
          </a:bodyPr>
          <a:lstStyle/>
          <a:p>
            <a:pPr>
              <a:buFont typeface="Wingdings" panose="05000000000000000000" pitchFamily="2" charset="2"/>
              <a:buChar char="ü"/>
            </a:pPr>
            <a:r>
              <a:rPr lang="en-US" sz="3600" dirty="0"/>
              <a:t>Masks On</a:t>
            </a:r>
          </a:p>
          <a:p>
            <a:pPr>
              <a:buFont typeface="Wingdings" panose="05000000000000000000" pitchFamily="2" charset="2"/>
              <a:buChar char="ü"/>
            </a:pPr>
            <a:r>
              <a:rPr lang="en-US" sz="3600" dirty="0"/>
              <a:t>Get Boosted </a:t>
            </a:r>
          </a:p>
          <a:p>
            <a:pPr>
              <a:buFont typeface="Wingdings" panose="05000000000000000000" pitchFamily="2" charset="2"/>
              <a:buChar char="ü"/>
            </a:pPr>
            <a:r>
              <a:rPr lang="en-US" sz="3600" dirty="0"/>
              <a:t>Go Home, Stay Home if sick or exposed </a:t>
            </a:r>
          </a:p>
        </p:txBody>
      </p:sp>
      <p:sp>
        <p:nvSpPr>
          <p:cNvPr id="11" name="Rectangle 13">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5">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FF24357-2A3E-4CA5-A259-84DA1C3CED04}"/>
              </a:ext>
            </a:extLst>
          </p:cNvPr>
          <p:cNvPicPr>
            <a:picLocks noChangeAspect="1"/>
          </p:cNvPicPr>
          <p:nvPr/>
        </p:nvPicPr>
        <p:blipFill>
          <a:blip r:embed="rId2"/>
          <a:stretch>
            <a:fillRect/>
          </a:stretch>
        </p:blipFill>
        <p:spPr>
          <a:xfrm>
            <a:off x="5034430" y="526030"/>
            <a:ext cx="3775899" cy="2123943"/>
          </a:xfrm>
          <a:prstGeom prst="rect">
            <a:avLst/>
          </a:prstGeom>
        </p:spPr>
      </p:pic>
      <p:sp>
        <p:nvSpPr>
          <p:cNvPr id="13" name="Rectangle 17">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560C4F7-D00D-4DFF-B50B-5DC063D103FD}"/>
              </a:ext>
            </a:extLst>
          </p:cNvPr>
          <p:cNvPicPr>
            <a:picLocks noChangeAspect="1"/>
          </p:cNvPicPr>
          <p:nvPr/>
        </p:nvPicPr>
        <p:blipFill>
          <a:blip r:embed="rId3"/>
          <a:stretch>
            <a:fillRect/>
          </a:stretch>
        </p:blipFill>
        <p:spPr>
          <a:xfrm>
            <a:off x="9430032" y="474133"/>
            <a:ext cx="2137716" cy="2717800"/>
          </a:xfrm>
          <a:prstGeom prst="rect">
            <a:avLst/>
          </a:prstGeom>
        </p:spPr>
      </p:pic>
      <p:sp>
        <p:nvSpPr>
          <p:cNvPr id="15" name="Rectangle 19">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7945500-E52E-41F5-AE8B-6FA83AB26A0C}"/>
              </a:ext>
            </a:extLst>
          </p:cNvPr>
          <p:cNvPicPr>
            <a:picLocks noChangeAspect="1"/>
          </p:cNvPicPr>
          <p:nvPr/>
        </p:nvPicPr>
        <p:blipFill rotWithShape="1">
          <a:blip r:embed="rId4"/>
          <a:srcRect l="59122" t="14680" r="10159" b="44468"/>
          <a:stretch/>
        </p:blipFill>
        <p:spPr>
          <a:xfrm>
            <a:off x="5009462" y="4434008"/>
            <a:ext cx="3775899" cy="1418551"/>
          </a:xfrm>
          <a:prstGeom prst="rect">
            <a:avLst/>
          </a:prstGeom>
        </p:spPr>
      </p:pic>
      <p:sp>
        <p:nvSpPr>
          <p:cNvPr id="17" name="Rectangle 21">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5834332-0B4B-4708-916E-72B6797CFFBD}"/>
              </a:ext>
            </a:extLst>
          </p:cNvPr>
          <p:cNvPicPr>
            <a:picLocks noChangeAspect="1"/>
          </p:cNvPicPr>
          <p:nvPr/>
        </p:nvPicPr>
        <p:blipFill>
          <a:blip r:embed="rId5"/>
          <a:stretch>
            <a:fillRect/>
          </a:stretch>
        </p:blipFill>
        <p:spPr>
          <a:xfrm>
            <a:off x="9279639" y="3807829"/>
            <a:ext cx="2438503" cy="2438503"/>
          </a:xfrm>
          <a:prstGeom prst="rect">
            <a:avLst/>
          </a:prstGeom>
        </p:spPr>
      </p:pic>
      <p:sp>
        <p:nvSpPr>
          <p:cNvPr id="10" name="TextBox 9">
            <a:extLst>
              <a:ext uri="{FF2B5EF4-FFF2-40B4-BE49-F238E27FC236}">
                <a16:creationId xmlns:a16="http://schemas.microsoft.com/office/drawing/2014/main" id="{67B68ED2-CBC7-4B63-B0E4-6BC8E6ECA167}"/>
              </a:ext>
            </a:extLst>
          </p:cNvPr>
          <p:cNvSpPr txBox="1"/>
          <p:nvPr/>
        </p:nvSpPr>
        <p:spPr>
          <a:xfrm>
            <a:off x="5133862" y="5993416"/>
            <a:ext cx="3676467" cy="338554"/>
          </a:xfrm>
          <a:prstGeom prst="rect">
            <a:avLst/>
          </a:prstGeom>
          <a:noFill/>
        </p:spPr>
        <p:txBody>
          <a:bodyPr wrap="square" rtlCol="0">
            <a:spAutoFit/>
          </a:bodyPr>
          <a:lstStyle/>
          <a:p>
            <a:r>
              <a:rPr lang="en-US" sz="1600" dirty="0">
                <a:solidFill>
                  <a:schemeClr val="bg1"/>
                </a:solidFill>
                <a:hlinkClick r:id="rId6"/>
              </a:rPr>
              <a:t>https://www.umaryland.edu/coronavirus/</a:t>
            </a:r>
            <a:r>
              <a:rPr lang="en-US" sz="1600" dirty="0">
                <a:solidFill>
                  <a:schemeClr val="bg1"/>
                </a:solidFill>
              </a:rPr>
              <a:t> </a:t>
            </a:r>
          </a:p>
        </p:txBody>
      </p:sp>
      <p:sp>
        <p:nvSpPr>
          <p:cNvPr id="18" name="TextBox 17">
            <a:extLst>
              <a:ext uri="{FF2B5EF4-FFF2-40B4-BE49-F238E27FC236}">
                <a16:creationId xmlns:a16="http://schemas.microsoft.com/office/drawing/2014/main" id="{DFEA665C-872C-49E3-A02C-3965C2840CD8}"/>
              </a:ext>
            </a:extLst>
          </p:cNvPr>
          <p:cNvSpPr txBox="1"/>
          <p:nvPr/>
        </p:nvSpPr>
        <p:spPr>
          <a:xfrm>
            <a:off x="5452174" y="2946967"/>
            <a:ext cx="6115574" cy="553998"/>
          </a:xfrm>
          <a:prstGeom prst="rect">
            <a:avLst/>
          </a:prstGeom>
          <a:noFill/>
        </p:spPr>
        <p:txBody>
          <a:bodyPr wrap="square">
            <a:spAutoFit/>
          </a:bodyPr>
          <a:lstStyle/>
          <a:p>
            <a:pPr marL="0" marR="0">
              <a:spcBef>
                <a:spcPts val="0"/>
              </a:spcBef>
              <a:spcAft>
                <a:spcPts val="0"/>
              </a:spcAft>
            </a:pPr>
            <a:r>
              <a:rPr lang="en-US" sz="1050" b="1" dirty="0">
                <a:solidFill>
                  <a:srgbClr val="1A191A"/>
                </a:solidFill>
                <a:effectLst/>
                <a:latin typeface="Arial" panose="020B0604020202020204" pitchFamily="34" charset="0"/>
                <a:ea typeface="Times New Roman" panose="02020603050405020304" pitchFamily="18" charset="0"/>
              </a:rPr>
              <a:t>     COVID-19 Management Portal </a:t>
            </a:r>
          </a:p>
          <a:p>
            <a:pPr marL="0" marR="0">
              <a:spcBef>
                <a:spcPts val="0"/>
              </a:spcBef>
              <a:spcAft>
                <a:spcPts val="0"/>
              </a:spcAft>
            </a:pPr>
            <a:r>
              <a:rPr lang="en-US" sz="1050" dirty="0">
                <a:solidFill>
                  <a:srgbClr val="403F42"/>
                </a:solidFill>
                <a:effectLst/>
                <a:latin typeface="Arial" panose="020B060402020202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r>
              <a:rPr lang="en-US" sz="900" b="1" i="1" u="sng" dirty="0">
                <a:solidFill>
                  <a:srgbClr val="48A199"/>
                </a:solidFill>
                <a:effectLst/>
                <a:latin typeface="Arial" panose="020B0604020202020204" pitchFamily="34" charset="0"/>
                <a:ea typeface="Times New Roman" panose="02020603050405020304" pitchFamily="18" charset="0"/>
                <a:hlinkClick r:id="rId7"/>
              </a:rPr>
              <a:t>      UMB COVID-19 Management Portal</a:t>
            </a:r>
            <a:r>
              <a:rPr lang="en-US" sz="900" dirty="0">
                <a:solidFill>
                  <a:srgbClr val="403F42"/>
                </a:solidFill>
                <a:effectLst/>
                <a:latin typeface="Arial" panose="020B0604020202020204" pitchFamily="34" charset="0"/>
                <a:ea typeface="Times New Roman" panose="02020603050405020304" pitchFamily="18" charset="0"/>
              </a:rPr>
              <a:t> </a:t>
            </a:r>
            <a:endParaRPr lang="en-US" dirty="0"/>
          </a:p>
        </p:txBody>
      </p:sp>
    </p:spTree>
    <p:extLst>
      <p:ext uri="{BB962C8B-B14F-4D97-AF65-F5344CB8AC3E}">
        <p14:creationId xmlns:p14="http://schemas.microsoft.com/office/powerpoint/2010/main" val="258126937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84CFD-EFCB-4CDC-8B65-CB9E243E3535}"/>
              </a:ext>
            </a:extLst>
          </p:cNvPr>
          <p:cNvSpPr>
            <a:spLocks noGrp="1"/>
          </p:cNvSpPr>
          <p:nvPr>
            <p:ph type="title"/>
          </p:nvPr>
        </p:nvSpPr>
        <p:spPr/>
        <p:txBody>
          <a:bodyPr/>
          <a:lstStyle/>
          <a:p>
            <a:r>
              <a:rPr lang="en-US" dirty="0"/>
              <a:t>Housekeeping issues </a:t>
            </a:r>
          </a:p>
        </p:txBody>
      </p:sp>
      <p:sp>
        <p:nvSpPr>
          <p:cNvPr id="3" name="Content Placeholder 2">
            <a:extLst>
              <a:ext uri="{FF2B5EF4-FFF2-40B4-BE49-F238E27FC236}">
                <a16:creationId xmlns:a16="http://schemas.microsoft.com/office/drawing/2014/main" id="{46848D6C-C8D2-4589-9C44-8A6439A7D605}"/>
              </a:ext>
            </a:extLst>
          </p:cNvPr>
          <p:cNvSpPr>
            <a:spLocks noGrp="1"/>
          </p:cNvSpPr>
          <p:nvPr>
            <p:ph idx="1"/>
          </p:nvPr>
        </p:nvSpPr>
        <p:spPr/>
        <p:txBody>
          <a:bodyPr/>
          <a:lstStyle/>
          <a:p>
            <a:endParaRPr lang="en-US" dirty="0"/>
          </a:p>
          <a:p>
            <a:r>
              <a:rPr lang="en-US" dirty="0"/>
              <a:t>Document clinical </a:t>
            </a:r>
            <a:r>
              <a:rPr lang="en-US" b="1" dirty="0">
                <a:solidFill>
                  <a:srgbClr val="C00000"/>
                </a:solidFill>
              </a:rPr>
              <a:t>shadowing</a:t>
            </a:r>
            <a:r>
              <a:rPr lang="en-US" dirty="0"/>
              <a:t> experiences for contact tracing </a:t>
            </a:r>
          </a:p>
          <a:p>
            <a:r>
              <a:rPr lang="en-US" dirty="0"/>
              <a:t>Request approval for travel to </a:t>
            </a:r>
            <a:r>
              <a:rPr lang="en-US" b="1" dirty="0">
                <a:solidFill>
                  <a:srgbClr val="C00000"/>
                </a:solidFill>
              </a:rPr>
              <a:t>scientific conferences </a:t>
            </a:r>
            <a:r>
              <a:rPr lang="en-US" dirty="0"/>
              <a:t>under COVID </a:t>
            </a:r>
            <a:endParaRPr lang="en-US" b="1" dirty="0">
              <a:solidFill>
                <a:srgbClr val="C00000"/>
              </a:solidFill>
            </a:endParaRPr>
          </a:p>
          <a:p>
            <a:pPr marL="457200" lvl="1" indent="0">
              <a:buNone/>
            </a:pPr>
            <a:r>
              <a:rPr lang="en-US" i="1" dirty="0"/>
              <a:t>**This is NOT to be used for Conference Reimbursements </a:t>
            </a:r>
          </a:p>
          <a:p>
            <a:r>
              <a:rPr lang="en-US" dirty="0"/>
              <a:t>Approvals for </a:t>
            </a:r>
            <a:r>
              <a:rPr lang="en-US" b="1" dirty="0">
                <a:solidFill>
                  <a:srgbClr val="C00000"/>
                </a:solidFill>
              </a:rPr>
              <a:t>meetings, gatherings, events </a:t>
            </a:r>
          </a:p>
          <a:p>
            <a:endParaRPr lang="en-US" dirty="0"/>
          </a:p>
          <a:p>
            <a:endParaRPr lang="en-US" dirty="0"/>
          </a:p>
        </p:txBody>
      </p:sp>
      <p:pic>
        <p:nvPicPr>
          <p:cNvPr id="5" name="Picture 4">
            <a:extLst>
              <a:ext uri="{FF2B5EF4-FFF2-40B4-BE49-F238E27FC236}">
                <a16:creationId xmlns:a16="http://schemas.microsoft.com/office/drawing/2014/main" id="{DF129D6A-1593-4F32-BE82-095CA023A32F}"/>
              </a:ext>
            </a:extLst>
          </p:cNvPr>
          <p:cNvPicPr>
            <a:picLocks noChangeAspect="1"/>
          </p:cNvPicPr>
          <p:nvPr/>
        </p:nvPicPr>
        <p:blipFill rotWithShape="1">
          <a:blip r:embed="rId3"/>
          <a:srcRect l="718" t="6170" r="50000" b="61206"/>
          <a:stretch/>
        </p:blipFill>
        <p:spPr>
          <a:xfrm>
            <a:off x="5894961" y="468565"/>
            <a:ext cx="6008451" cy="1118681"/>
          </a:xfrm>
          <a:prstGeom prst="rect">
            <a:avLst/>
          </a:prstGeom>
        </p:spPr>
      </p:pic>
    </p:spTree>
    <p:extLst>
      <p:ext uri="{BB962C8B-B14F-4D97-AF65-F5344CB8AC3E}">
        <p14:creationId xmlns:p14="http://schemas.microsoft.com/office/powerpoint/2010/main" val="677540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84CFD-EFCB-4CDC-8B65-CB9E243E3535}"/>
              </a:ext>
            </a:extLst>
          </p:cNvPr>
          <p:cNvSpPr>
            <a:spLocks noGrp="1"/>
          </p:cNvSpPr>
          <p:nvPr>
            <p:ph type="title"/>
          </p:nvPr>
        </p:nvSpPr>
        <p:spPr/>
        <p:txBody>
          <a:bodyPr/>
          <a:lstStyle/>
          <a:p>
            <a:r>
              <a:rPr lang="en-US" dirty="0"/>
              <a:t>Housekeeping issues </a:t>
            </a:r>
          </a:p>
        </p:txBody>
      </p:sp>
      <p:sp>
        <p:nvSpPr>
          <p:cNvPr id="3" name="Content Placeholder 2">
            <a:extLst>
              <a:ext uri="{FF2B5EF4-FFF2-40B4-BE49-F238E27FC236}">
                <a16:creationId xmlns:a16="http://schemas.microsoft.com/office/drawing/2014/main" id="{46848D6C-C8D2-4589-9C44-8A6439A7D605}"/>
              </a:ext>
            </a:extLst>
          </p:cNvPr>
          <p:cNvSpPr>
            <a:spLocks noGrp="1"/>
          </p:cNvSpPr>
          <p:nvPr>
            <p:ph idx="1"/>
          </p:nvPr>
        </p:nvSpPr>
        <p:spPr/>
        <p:txBody>
          <a:bodyPr/>
          <a:lstStyle/>
          <a:p>
            <a:endParaRPr lang="en-US" dirty="0"/>
          </a:p>
          <a:p>
            <a:r>
              <a:rPr lang="en-US" dirty="0"/>
              <a:t>Document clinical </a:t>
            </a:r>
            <a:r>
              <a:rPr lang="en-US" b="1" dirty="0">
                <a:solidFill>
                  <a:srgbClr val="C00000"/>
                </a:solidFill>
              </a:rPr>
              <a:t>shadowing</a:t>
            </a:r>
            <a:r>
              <a:rPr lang="en-US" dirty="0"/>
              <a:t> experiences for contact tracing </a:t>
            </a:r>
          </a:p>
          <a:p>
            <a:r>
              <a:rPr lang="en-US" dirty="0"/>
              <a:t>Request approval for travel to </a:t>
            </a:r>
            <a:r>
              <a:rPr lang="en-US" b="1" dirty="0">
                <a:solidFill>
                  <a:srgbClr val="C00000"/>
                </a:solidFill>
              </a:rPr>
              <a:t>scientific conferences </a:t>
            </a:r>
          </a:p>
          <a:p>
            <a:r>
              <a:rPr lang="en-US" dirty="0"/>
              <a:t>Approvals for </a:t>
            </a:r>
            <a:r>
              <a:rPr lang="en-US" b="1" dirty="0">
                <a:solidFill>
                  <a:srgbClr val="C00000"/>
                </a:solidFill>
              </a:rPr>
              <a:t>meetings, gatherings, events </a:t>
            </a:r>
          </a:p>
          <a:p>
            <a:endParaRPr lang="en-US" dirty="0"/>
          </a:p>
          <a:p>
            <a:endParaRPr lang="en-US" dirty="0"/>
          </a:p>
        </p:txBody>
      </p:sp>
      <p:pic>
        <p:nvPicPr>
          <p:cNvPr id="5" name="Picture 4">
            <a:extLst>
              <a:ext uri="{FF2B5EF4-FFF2-40B4-BE49-F238E27FC236}">
                <a16:creationId xmlns:a16="http://schemas.microsoft.com/office/drawing/2014/main" id="{DF129D6A-1593-4F32-BE82-095CA023A32F}"/>
              </a:ext>
            </a:extLst>
          </p:cNvPr>
          <p:cNvPicPr>
            <a:picLocks noChangeAspect="1"/>
          </p:cNvPicPr>
          <p:nvPr/>
        </p:nvPicPr>
        <p:blipFill rotWithShape="1">
          <a:blip r:embed="rId3"/>
          <a:srcRect l="718" t="6170" r="50000" b="61206"/>
          <a:stretch/>
        </p:blipFill>
        <p:spPr>
          <a:xfrm>
            <a:off x="5894961" y="468565"/>
            <a:ext cx="6008451" cy="1118681"/>
          </a:xfrm>
          <a:prstGeom prst="rect">
            <a:avLst/>
          </a:prstGeom>
        </p:spPr>
      </p:pic>
      <p:pic>
        <p:nvPicPr>
          <p:cNvPr id="6" name="Picture 5">
            <a:extLst>
              <a:ext uri="{FF2B5EF4-FFF2-40B4-BE49-F238E27FC236}">
                <a16:creationId xmlns:a16="http://schemas.microsoft.com/office/drawing/2014/main" id="{38D48E4C-130F-4B11-AF90-63F9D7052FF6}"/>
              </a:ext>
            </a:extLst>
          </p:cNvPr>
          <p:cNvPicPr>
            <a:picLocks noChangeAspect="1"/>
          </p:cNvPicPr>
          <p:nvPr/>
        </p:nvPicPr>
        <p:blipFill rotWithShape="1">
          <a:blip r:embed="rId4"/>
          <a:srcRect l="58085" t="41064" r="10240" b="33688"/>
          <a:stretch/>
        </p:blipFill>
        <p:spPr>
          <a:xfrm>
            <a:off x="406894" y="4219349"/>
            <a:ext cx="5033463" cy="1128409"/>
          </a:xfrm>
          <a:prstGeom prst="rect">
            <a:avLst/>
          </a:prstGeom>
        </p:spPr>
      </p:pic>
      <p:sp>
        <p:nvSpPr>
          <p:cNvPr id="7" name="TextBox 6">
            <a:extLst>
              <a:ext uri="{FF2B5EF4-FFF2-40B4-BE49-F238E27FC236}">
                <a16:creationId xmlns:a16="http://schemas.microsoft.com/office/drawing/2014/main" id="{A3DB57E1-94D7-4152-9202-3EA60E4255D6}"/>
              </a:ext>
            </a:extLst>
          </p:cNvPr>
          <p:cNvSpPr txBox="1"/>
          <p:nvPr/>
        </p:nvSpPr>
        <p:spPr>
          <a:xfrm>
            <a:off x="406893" y="5420101"/>
            <a:ext cx="5033463" cy="523220"/>
          </a:xfrm>
          <a:prstGeom prst="rect">
            <a:avLst/>
          </a:prstGeom>
          <a:noFill/>
        </p:spPr>
        <p:txBody>
          <a:bodyPr wrap="square" rtlCol="0">
            <a:spAutoFit/>
          </a:bodyPr>
          <a:lstStyle/>
          <a:p>
            <a:r>
              <a:rPr lang="en-US" sz="1400" dirty="0">
                <a:hlinkClick r:id="rId5"/>
              </a:rPr>
              <a:t>https://www.umaryland.edu/coronavirus/students-and-postdocs/event-services-and-dining/</a:t>
            </a:r>
            <a:r>
              <a:rPr lang="en-US" sz="1400" dirty="0"/>
              <a:t> </a:t>
            </a:r>
          </a:p>
        </p:txBody>
      </p:sp>
      <p:graphicFrame>
        <p:nvGraphicFramePr>
          <p:cNvPr id="8" name="Table 7">
            <a:extLst>
              <a:ext uri="{FF2B5EF4-FFF2-40B4-BE49-F238E27FC236}">
                <a16:creationId xmlns:a16="http://schemas.microsoft.com/office/drawing/2014/main" id="{93A63849-274F-41B0-B5DE-4B8FFEB663F7}"/>
              </a:ext>
            </a:extLst>
          </p:cNvPr>
          <p:cNvGraphicFramePr>
            <a:graphicFrameLocks noGrp="1"/>
          </p:cNvGraphicFramePr>
          <p:nvPr>
            <p:extLst>
              <p:ext uri="{D42A27DB-BD31-4B8C-83A1-F6EECF244321}">
                <p14:modId xmlns:p14="http://schemas.microsoft.com/office/powerpoint/2010/main" val="1987024134"/>
              </p:ext>
            </p:extLst>
          </p:nvPr>
        </p:nvGraphicFramePr>
        <p:xfrm>
          <a:off x="5651363" y="4219349"/>
          <a:ext cx="4459801" cy="2488852"/>
        </p:xfrm>
        <a:graphic>
          <a:graphicData uri="http://schemas.openxmlformats.org/drawingml/2006/table">
            <a:tbl>
              <a:tblPr/>
              <a:tblGrid>
                <a:gridCol w="1304282">
                  <a:extLst>
                    <a:ext uri="{9D8B030D-6E8A-4147-A177-3AD203B41FA5}">
                      <a16:colId xmlns:a16="http://schemas.microsoft.com/office/drawing/2014/main" val="3711639944"/>
                    </a:ext>
                  </a:extLst>
                </a:gridCol>
                <a:gridCol w="3155519">
                  <a:extLst>
                    <a:ext uri="{9D8B030D-6E8A-4147-A177-3AD203B41FA5}">
                      <a16:colId xmlns:a16="http://schemas.microsoft.com/office/drawing/2014/main" val="382053117"/>
                    </a:ext>
                  </a:extLst>
                </a:gridCol>
              </a:tblGrid>
              <a:tr h="771986">
                <a:tc>
                  <a:txBody>
                    <a:bodyPr/>
                    <a:lstStyle/>
                    <a:p>
                      <a:r>
                        <a:rPr lang="en-US" sz="1400" b="1" i="0" dirty="0">
                          <a:effectLst/>
                          <a:latin typeface="Gotham SSm 4r"/>
                        </a:rPr>
                        <a:t>Indoor gatherings</a:t>
                      </a:r>
                      <a:endParaRPr lang="en-US" sz="1400" i="0" dirty="0">
                        <a:effectLst/>
                        <a:latin typeface="Gotham SSm 4r"/>
                      </a:endParaRPr>
                    </a:p>
                    <a:p>
                      <a:r>
                        <a:rPr lang="en-US" sz="1400" b="1" i="0" dirty="0">
                          <a:effectLst/>
                          <a:latin typeface="Gotham SSm 4r"/>
                        </a:rPr>
                        <a:t>and meetings</a:t>
                      </a:r>
                      <a:endParaRPr lang="en-US" sz="1400" i="0" dirty="0">
                        <a:effectLst/>
                        <a:latin typeface="Gotham SSm 4r"/>
                      </a:endParaRPr>
                    </a:p>
                  </a:txBody>
                  <a:tcPr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FF0F0"/>
                    </a:solidFill>
                  </a:tcPr>
                </a:tc>
                <a:tc>
                  <a:txBody>
                    <a:bodyPr/>
                    <a:lstStyle/>
                    <a:p>
                      <a:r>
                        <a:rPr lang="en-US" sz="1400" i="0" dirty="0">
                          <a:effectLst/>
                          <a:latin typeface="Gotham SSm 4r"/>
                        </a:rPr>
                        <a:t>Up to 25 people; larger size meetings require OSA Approval</a:t>
                      </a:r>
                    </a:p>
                  </a:txBody>
                  <a:tcPr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FF0F0"/>
                    </a:solidFill>
                  </a:tcPr>
                </a:tc>
                <a:extLst>
                  <a:ext uri="{0D108BD9-81ED-4DB2-BD59-A6C34878D82A}">
                    <a16:rowId xmlns:a16="http://schemas.microsoft.com/office/drawing/2014/main" val="75699710"/>
                  </a:ext>
                </a:extLst>
              </a:tr>
              <a:tr h="771986">
                <a:tc>
                  <a:txBody>
                    <a:bodyPr/>
                    <a:lstStyle/>
                    <a:p>
                      <a:r>
                        <a:rPr lang="en-US" sz="1400" b="1" i="0" dirty="0">
                          <a:effectLst/>
                          <a:latin typeface="Gotham SSm 4r"/>
                        </a:rPr>
                        <a:t>Outdoor gatherings</a:t>
                      </a:r>
                      <a:endParaRPr lang="en-US" sz="1400" i="0" dirty="0">
                        <a:effectLst/>
                        <a:latin typeface="Gotham SSm 4r"/>
                      </a:endParaRPr>
                    </a:p>
                    <a:p>
                      <a:r>
                        <a:rPr lang="en-US" sz="1400" b="1" i="0" dirty="0">
                          <a:effectLst/>
                          <a:latin typeface="Gotham SSm 4r"/>
                        </a:rPr>
                        <a:t>and meetings</a:t>
                      </a:r>
                      <a:endParaRPr lang="en-US" sz="1400" i="0" dirty="0">
                        <a:effectLst/>
                        <a:latin typeface="Gotham SSm 4r"/>
                      </a:endParaRPr>
                    </a:p>
                  </a:txBody>
                  <a:tcPr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8F8F8"/>
                    </a:solidFill>
                  </a:tcPr>
                </a:tc>
                <a:tc>
                  <a:txBody>
                    <a:bodyPr/>
                    <a:lstStyle/>
                    <a:p>
                      <a:r>
                        <a:rPr lang="en-US" sz="1400" i="0" dirty="0">
                          <a:effectLst/>
                          <a:latin typeface="Gotham SSm 4r"/>
                        </a:rPr>
                        <a:t>Up to 250 people; larger size meetings require OSA Approval</a:t>
                      </a:r>
                    </a:p>
                  </a:txBody>
                  <a:tcPr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8F8F8"/>
                    </a:solidFill>
                  </a:tcPr>
                </a:tc>
                <a:extLst>
                  <a:ext uri="{0D108BD9-81ED-4DB2-BD59-A6C34878D82A}">
                    <a16:rowId xmlns:a16="http://schemas.microsoft.com/office/drawing/2014/main" val="360575201"/>
                  </a:ext>
                </a:extLst>
              </a:tr>
              <a:tr h="771986">
                <a:tc>
                  <a:txBody>
                    <a:bodyPr/>
                    <a:lstStyle/>
                    <a:p>
                      <a:r>
                        <a:rPr lang="en-US" sz="1400" b="1" i="0">
                          <a:effectLst/>
                          <a:latin typeface="Gotham SSm 4r"/>
                        </a:rPr>
                        <a:t>Events exceeding 25 visitors in attendance</a:t>
                      </a:r>
                      <a:endParaRPr lang="en-US" sz="1400" i="0">
                        <a:effectLst/>
                        <a:latin typeface="Gotham SSm 4r"/>
                      </a:endParaRPr>
                    </a:p>
                  </a:txBody>
                  <a:tcPr anchor="ctr">
                    <a:lnL>
                      <a:noFill/>
                    </a:lnL>
                    <a:lnR>
                      <a:noFill/>
                    </a:lnR>
                    <a:lnT w="9525" cap="flat" cmpd="sng" algn="ctr">
                      <a:solidFill>
                        <a:srgbClr val="DDDDDD"/>
                      </a:solidFill>
                      <a:prstDash val="solid"/>
                      <a:round/>
                      <a:headEnd type="none" w="med" len="med"/>
                      <a:tailEnd type="none" w="med" len="med"/>
                    </a:lnT>
                    <a:lnB>
                      <a:noFill/>
                    </a:lnB>
                    <a:solidFill>
                      <a:srgbClr val="EFF0F0"/>
                    </a:solidFill>
                  </a:tcPr>
                </a:tc>
                <a:tc>
                  <a:txBody>
                    <a:bodyPr/>
                    <a:lstStyle/>
                    <a:p>
                      <a:r>
                        <a:rPr lang="en-US" sz="1400" i="0" dirty="0">
                          <a:effectLst/>
                          <a:latin typeface="Gotham SSm 4r"/>
                        </a:rPr>
                        <a:t>Requires OSA Approval </a:t>
                      </a:r>
                    </a:p>
                  </a:txBody>
                  <a:tcPr anchor="ctr">
                    <a:lnL>
                      <a:noFill/>
                    </a:lnL>
                    <a:lnR>
                      <a:noFill/>
                    </a:lnR>
                    <a:lnT w="9525" cap="flat" cmpd="sng" algn="ctr">
                      <a:solidFill>
                        <a:srgbClr val="DDDDDD"/>
                      </a:solidFill>
                      <a:prstDash val="solid"/>
                      <a:round/>
                      <a:headEnd type="none" w="med" len="med"/>
                      <a:tailEnd type="none" w="med" len="med"/>
                    </a:lnT>
                    <a:lnB>
                      <a:noFill/>
                    </a:lnB>
                    <a:solidFill>
                      <a:srgbClr val="EFF0F0"/>
                    </a:solidFill>
                  </a:tcPr>
                </a:tc>
                <a:extLst>
                  <a:ext uri="{0D108BD9-81ED-4DB2-BD59-A6C34878D82A}">
                    <a16:rowId xmlns:a16="http://schemas.microsoft.com/office/drawing/2014/main" val="3773296509"/>
                  </a:ext>
                </a:extLst>
              </a:tr>
            </a:tbl>
          </a:graphicData>
        </a:graphic>
      </p:graphicFrame>
      <p:pic>
        <p:nvPicPr>
          <p:cNvPr id="9" name="Picture 8">
            <a:extLst>
              <a:ext uri="{FF2B5EF4-FFF2-40B4-BE49-F238E27FC236}">
                <a16:creationId xmlns:a16="http://schemas.microsoft.com/office/drawing/2014/main" id="{C9DB812D-1527-4D69-91E5-4DE01FF3065F}"/>
              </a:ext>
            </a:extLst>
          </p:cNvPr>
          <p:cNvPicPr>
            <a:picLocks noChangeAspect="1"/>
          </p:cNvPicPr>
          <p:nvPr/>
        </p:nvPicPr>
        <p:blipFill>
          <a:blip r:embed="rId6"/>
          <a:stretch>
            <a:fillRect/>
          </a:stretch>
        </p:blipFill>
        <p:spPr>
          <a:xfrm>
            <a:off x="10322170" y="4217838"/>
            <a:ext cx="1631948" cy="1111538"/>
          </a:xfrm>
          <a:prstGeom prst="rect">
            <a:avLst/>
          </a:prstGeom>
        </p:spPr>
      </p:pic>
    </p:spTree>
    <p:extLst>
      <p:ext uri="{BB962C8B-B14F-4D97-AF65-F5344CB8AC3E}">
        <p14:creationId xmlns:p14="http://schemas.microsoft.com/office/powerpoint/2010/main" val="1844194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11BF-1031-4900-ADDA-8C6FFF1F58A3}"/>
              </a:ext>
            </a:extLst>
          </p:cNvPr>
          <p:cNvSpPr>
            <a:spLocks noGrp="1"/>
          </p:cNvSpPr>
          <p:nvPr>
            <p:ph type="title"/>
          </p:nvPr>
        </p:nvSpPr>
        <p:spPr>
          <a:xfrm>
            <a:off x="204281" y="723578"/>
            <a:ext cx="4148295" cy="1645501"/>
          </a:xfrm>
        </p:spPr>
        <p:txBody>
          <a:bodyPr>
            <a:normAutofit/>
          </a:bodyPr>
          <a:lstStyle/>
          <a:p>
            <a:r>
              <a:rPr lang="en-US" dirty="0"/>
              <a:t>What you can do</a:t>
            </a:r>
          </a:p>
        </p:txBody>
      </p:sp>
      <p:sp>
        <p:nvSpPr>
          <p:cNvPr id="3" name="Content Placeholder 2">
            <a:extLst>
              <a:ext uri="{FF2B5EF4-FFF2-40B4-BE49-F238E27FC236}">
                <a16:creationId xmlns:a16="http://schemas.microsoft.com/office/drawing/2014/main" id="{D9241A2F-C67F-41C0-A6F5-2C5D50D74EE4}"/>
              </a:ext>
            </a:extLst>
          </p:cNvPr>
          <p:cNvSpPr>
            <a:spLocks noGrp="1"/>
          </p:cNvSpPr>
          <p:nvPr>
            <p:ph idx="1"/>
          </p:nvPr>
        </p:nvSpPr>
        <p:spPr>
          <a:xfrm>
            <a:off x="288026" y="2182332"/>
            <a:ext cx="4064550" cy="3628495"/>
          </a:xfrm>
        </p:spPr>
        <p:txBody>
          <a:bodyPr>
            <a:normAutofit/>
          </a:bodyPr>
          <a:lstStyle/>
          <a:p>
            <a:pPr>
              <a:buFont typeface="Wingdings" panose="05000000000000000000" pitchFamily="2" charset="2"/>
              <a:buChar char="ü"/>
            </a:pPr>
            <a:r>
              <a:rPr lang="en-US" sz="3600" dirty="0"/>
              <a:t>Masks On</a:t>
            </a:r>
          </a:p>
          <a:p>
            <a:pPr>
              <a:buFont typeface="Wingdings" panose="05000000000000000000" pitchFamily="2" charset="2"/>
              <a:buChar char="ü"/>
            </a:pPr>
            <a:r>
              <a:rPr lang="en-US" sz="3600" dirty="0"/>
              <a:t>Get Boosted </a:t>
            </a:r>
          </a:p>
          <a:p>
            <a:pPr>
              <a:buFont typeface="Wingdings" panose="05000000000000000000" pitchFamily="2" charset="2"/>
              <a:buChar char="ü"/>
            </a:pPr>
            <a:r>
              <a:rPr lang="en-US" sz="3600" dirty="0"/>
              <a:t>Go Home, Stay Home if sick or exposed </a:t>
            </a:r>
          </a:p>
        </p:txBody>
      </p:sp>
      <p:sp>
        <p:nvSpPr>
          <p:cNvPr id="11" name="Rectangle 13">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5">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FF24357-2A3E-4CA5-A259-84DA1C3CED04}"/>
              </a:ext>
            </a:extLst>
          </p:cNvPr>
          <p:cNvPicPr>
            <a:picLocks noChangeAspect="1"/>
          </p:cNvPicPr>
          <p:nvPr/>
        </p:nvPicPr>
        <p:blipFill>
          <a:blip r:embed="rId2"/>
          <a:stretch>
            <a:fillRect/>
          </a:stretch>
        </p:blipFill>
        <p:spPr>
          <a:xfrm>
            <a:off x="5034430" y="526030"/>
            <a:ext cx="3775899" cy="2123943"/>
          </a:xfrm>
          <a:prstGeom prst="rect">
            <a:avLst/>
          </a:prstGeom>
        </p:spPr>
      </p:pic>
      <p:sp>
        <p:nvSpPr>
          <p:cNvPr id="13" name="Rectangle 17">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560C4F7-D00D-4DFF-B50B-5DC063D103FD}"/>
              </a:ext>
            </a:extLst>
          </p:cNvPr>
          <p:cNvPicPr>
            <a:picLocks noChangeAspect="1"/>
          </p:cNvPicPr>
          <p:nvPr/>
        </p:nvPicPr>
        <p:blipFill>
          <a:blip r:embed="rId3"/>
          <a:stretch>
            <a:fillRect/>
          </a:stretch>
        </p:blipFill>
        <p:spPr>
          <a:xfrm>
            <a:off x="9430032" y="474133"/>
            <a:ext cx="2137716" cy="2717800"/>
          </a:xfrm>
          <a:prstGeom prst="rect">
            <a:avLst/>
          </a:prstGeom>
        </p:spPr>
      </p:pic>
      <p:sp>
        <p:nvSpPr>
          <p:cNvPr id="15" name="Rectangle 19">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7945500-E52E-41F5-AE8B-6FA83AB26A0C}"/>
              </a:ext>
            </a:extLst>
          </p:cNvPr>
          <p:cNvPicPr>
            <a:picLocks noChangeAspect="1"/>
          </p:cNvPicPr>
          <p:nvPr/>
        </p:nvPicPr>
        <p:blipFill rotWithShape="1">
          <a:blip r:embed="rId4"/>
          <a:srcRect l="59122" t="14680" r="10159" b="44468"/>
          <a:stretch/>
        </p:blipFill>
        <p:spPr>
          <a:xfrm>
            <a:off x="5009462" y="4434008"/>
            <a:ext cx="3775899" cy="1418551"/>
          </a:xfrm>
          <a:prstGeom prst="rect">
            <a:avLst/>
          </a:prstGeom>
        </p:spPr>
      </p:pic>
      <p:sp>
        <p:nvSpPr>
          <p:cNvPr id="17" name="Rectangle 21">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5834332-0B4B-4708-916E-72B6797CFFBD}"/>
              </a:ext>
            </a:extLst>
          </p:cNvPr>
          <p:cNvPicPr>
            <a:picLocks noChangeAspect="1"/>
          </p:cNvPicPr>
          <p:nvPr/>
        </p:nvPicPr>
        <p:blipFill>
          <a:blip r:embed="rId5"/>
          <a:stretch>
            <a:fillRect/>
          </a:stretch>
        </p:blipFill>
        <p:spPr>
          <a:xfrm>
            <a:off x="9279639" y="3807829"/>
            <a:ext cx="2438503" cy="2438503"/>
          </a:xfrm>
          <a:prstGeom prst="rect">
            <a:avLst/>
          </a:prstGeom>
        </p:spPr>
      </p:pic>
      <p:sp>
        <p:nvSpPr>
          <p:cNvPr id="10" name="TextBox 9">
            <a:extLst>
              <a:ext uri="{FF2B5EF4-FFF2-40B4-BE49-F238E27FC236}">
                <a16:creationId xmlns:a16="http://schemas.microsoft.com/office/drawing/2014/main" id="{67B68ED2-CBC7-4B63-B0E4-6BC8E6ECA167}"/>
              </a:ext>
            </a:extLst>
          </p:cNvPr>
          <p:cNvSpPr txBox="1"/>
          <p:nvPr/>
        </p:nvSpPr>
        <p:spPr>
          <a:xfrm>
            <a:off x="5133862" y="5993416"/>
            <a:ext cx="36764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https://www.umaryland.edu/coronavirus/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8" name="TextBox 17">
            <a:extLst>
              <a:ext uri="{FF2B5EF4-FFF2-40B4-BE49-F238E27FC236}">
                <a16:creationId xmlns:a16="http://schemas.microsoft.com/office/drawing/2014/main" id="{DFEA665C-872C-49E3-A02C-3965C2840CD8}"/>
              </a:ext>
            </a:extLst>
          </p:cNvPr>
          <p:cNvSpPr txBox="1"/>
          <p:nvPr/>
        </p:nvSpPr>
        <p:spPr>
          <a:xfrm>
            <a:off x="5452174" y="2946967"/>
            <a:ext cx="6115574"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A191A"/>
                </a:solidFill>
                <a:effectLst/>
                <a:uLnTx/>
                <a:uFillTx/>
                <a:latin typeface="Arial" panose="020B0604020202020204" pitchFamily="34" charset="0"/>
                <a:ea typeface="Times New Roman" panose="02020603050405020304" pitchFamily="18" charset="0"/>
                <a:cs typeface="+mn-cs"/>
              </a:rPr>
              <a:t>     COVID-19 Management Portal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03F42"/>
                </a:solidFill>
                <a:effectLst/>
                <a:uLnTx/>
                <a:uFillTx/>
                <a:latin typeface="Arial" panose="020B0604020202020204" pitchFamily="34" charset="0"/>
                <a:ea typeface="Times New Roman" panose="02020603050405020304" pitchFamily="18" charset="0"/>
                <a:cs typeface="+mn-cs"/>
              </a:rPr>
              <a:t> </a:t>
            </a:r>
            <a:endPar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sng" strike="noStrike" kern="1200" cap="none" spc="0" normalizeH="0" baseline="0" noProof="0" dirty="0">
                <a:ln>
                  <a:noFill/>
                </a:ln>
                <a:solidFill>
                  <a:srgbClr val="48A199"/>
                </a:solidFill>
                <a:effectLst/>
                <a:uLnTx/>
                <a:uFillTx/>
                <a:latin typeface="Arial" panose="020B0604020202020204" pitchFamily="34" charset="0"/>
                <a:ea typeface="Times New Roman" panose="02020603050405020304" pitchFamily="18" charset="0"/>
                <a:cs typeface="+mn-cs"/>
                <a:hlinkClick r:id="rId7"/>
              </a:rPr>
              <a:t>      UMB COVID-19 Management Portal</a:t>
            </a:r>
            <a:r>
              <a:rPr kumimoji="0" lang="en-US" sz="900" b="0" i="0" u="none" strike="noStrike" kern="1200" cap="none" spc="0" normalizeH="0" baseline="0" noProof="0" dirty="0">
                <a:ln>
                  <a:noFill/>
                </a:ln>
                <a:solidFill>
                  <a:srgbClr val="403F42"/>
                </a:solidFill>
                <a:effectLst/>
                <a:uLnTx/>
                <a:uFillTx/>
                <a:latin typeface="Arial" panose="020B0604020202020204" pitchFamily="34"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Frame 6">
            <a:extLst>
              <a:ext uri="{FF2B5EF4-FFF2-40B4-BE49-F238E27FC236}">
                <a16:creationId xmlns:a16="http://schemas.microsoft.com/office/drawing/2014/main" id="{2EC0E864-72E1-4D79-8CC4-2F3BF6B9305A}"/>
              </a:ext>
            </a:extLst>
          </p:cNvPr>
          <p:cNvSpPr/>
          <p:nvPr/>
        </p:nvSpPr>
        <p:spPr>
          <a:xfrm>
            <a:off x="9118156" y="124287"/>
            <a:ext cx="2766017" cy="3393611"/>
          </a:xfrm>
          <a:prstGeom prst="fra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9010244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A5D0-C9D6-41C4-80D8-49F9B632771D}"/>
              </a:ext>
            </a:extLst>
          </p:cNvPr>
          <p:cNvSpPr>
            <a:spLocks noGrp="1"/>
          </p:cNvSpPr>
          <p:nvPr>
            <p:ph type="title"/>
          </p:nvPr>
        </p:nvSpPr>
        <p:spPr/>
        <p:txBody>
          <a:bodyPr>
            <a:normAutofit/>
          </a:bodyPr>
          <a:lstStyle/>
          <a:p>
            <a:r>
              <a:rPr lang="en-US" sz="4000" dirty="0"/>
              <a:t>If you have an high-risk exposure, symptoms or +COVID test </a:t>
            </a:r>
          </a:p>
        </p:txBody>
      </p:sp>
      <p:sp>
        <p:nvSpPr>
          <p:cNvPr id="3" name="Content Placeholder 2">
            <a:extLst>
              <a:ext uri="{FF2B5EF4-FFF2-40B4-BE49-F238E27FC236}">
                <a16:creationId xmlns:a16="http://schemas.microsoft.com/office/drawing/2014/main" id="{06F58902-EE39-467D-BE53-05E16E2D6CC8}"/>
              </a:ext>
            </a:extLst>
          </p:cNvPr>
          <p:cNvSpPr>
            <a:spLocks noGrp="1"/>
          </p:cNvSpPr>
          <p:nvPr>
            <p:ph idx="1"/>
          </p:nvPr>
        </p:nvSpPr>
        <p:spPr/>
        <p:txBody>
          <a:bodyPr/>
          <a:lstStyle/>
          <a:p>
            <a:pPr marL="514350" indent="-514350">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Go home or stay home </a:t>
            </a:r>
          </a:p>
          <a:p>
            <a:pPr marL="514350" indent="-514350">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Complete the UMB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2"/>
              </a:rPr>
              <a:t>COVID-19 Report Form </a:t>
            </a:r>
            <a:r>
              <a:rPr lang="en-US" dirty="0">
                <a:effectLst/>
                <a:latin typeface="Calibri" panose="020F0502020204030204" pitchFamily="34" charset="0"/>
                <a:ea typeface="Calibri" panose="020F0502020204030204" pitchFamily="34" charset="0"/>
                <a:cs typeface="Times New Roman" panose="02020603050405020304" pitchFamily="18" charset="0"/>
              </a:rPr>
              <a:t>and follow the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3"/>
              </a:rPr>
              <a:t>self-directed guidance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r>
              <a:rPr lang="en-US" dirty="0">
                <a:effectLst/>
                <a:latin typeface="Calibri" panose="020F0502020204030204" pitchFamily="34" charset="0"/>
                <a:ea typeface="Calibri" panose="020F0502020204030204" pitchFamily="34" charset="0"/>
                <a:cs typeface="Times New Roman" panose="02020603050405020304" pitchFamily="18" charset="0"/>
              </a:rPr>
              <a:t>*This will provide initial </a:t>
            </a:r>
            <a:r>
              <a:rPr lang="en-US" dirty="0">
                <a:latin typeface="Calibri" panose="020F0502020204030204" pitchFamily="34" charset="0"/>
                <a:ea typeface="Calibri" panose="020F0502020204030204" pitchFamily="34" charset="0"/>
                <a:cs typeface="Times New Roman" panose="02020603050405020304" pitchFamily="18" charset="0"/>
              </a:rPr>
              <a:t>advice and guidance based on your scenario </a:t>
            </a:r>
          </a:p>
          <a:p>
            <a:pPr marL="457200" lvl="1" indent="0">
              <a:buNone/>
            </a:pPr>
            <a:r>
              <a:rPr lang="en-US" dirty="0">
                <a:effectLst/>
                <a:latin typeface="Calibri" panose="020F0502020204030204" pitchFamily="34" charset="0"/>
                <a:ea typeface="Calibri" panose="020F0502020204030204" pitchFamily="34" charset="0"/>
                <a:cs typeface="Times New Roman" panose="02020603050405020304" pitchFamily="18" charset="0"/>
              </a:rPr>
              <a:t>*If you have additional questions, you can … </a:t>
            </a:r>
          </a:p>
          <a:p>
            <a:pPr lvl="1">
              <a:buFont typeface="Wingdings" panose="05000000000000000000" pitchFamily="2" charset="2"/>
              <a:buChar char="à"/>
            </a:pPr>
            <a:r>
              <a:rPr lang="en-US"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Contact the </a:t>
            </a:r>
            <a:r>
              <a:rPr lang="en-US" b="1" dirty="0" err="1">
                <a:solidFill>
                  <a:srgbClr val="7030A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UMSoM</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Medical Student COVID Support Resource </a:t>
            </a:r>
          </a:p>
          <a:p>
            <a:pPr lvl="1">
              <a:buFont typeface="Wingdings" panose="05000000000000000000" pitchFamily="2" charset="2"/>
              <a:buChar char="à"/>
            </a:pPr>
            <a:r>
              <a:rPr lang="en-US" i="1"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Call the UMB COVID Hotline </a:t>
            </a:r>
            <a:r>
              <a:rPr lang="en-US" b="1" i="1" u="none" strike="noStrike" dirty="0">
                <a:solidFill>
                  <a:srgbClr val="C00000"/>
                </a:solidFill>
                <a:effectLst/>
                <a:latin typeface="inherit"/>
                <a:hlinkClick r:id="rId4">
                  <a:extLst>
                    <a:ext uri="{A12FA001-AC4F-418D-AE19-62706E023703}">
                      <ahyp:hlinkClr xmlns:ahyp="http://schemas.microsoft.com/office/drawing/2018/hyperlinkcolor" val="tx"/>
                    </a:ext>
                  </a:extLst>
                </a:hlinkClick>
              </a:rPr>
              <a:t>800-701-9863</a:t>
            </a:r>
            <a:endParaRPr lang="en-US" i="1" dirty="0">
              <a:solidFill>
                <a:srgbClr val="C0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lvl="1">
              <a:buFont typeface="Wingdings" panose="05000000000000000000" pitchFamily="2" charset="2"/>
              <a:buChar char="à"/>
            </a:pPr>
            <a:r>
              <a:rPr lang="en-US" i="1"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Go to Student Health </a:t>
            </a:r>
            <a:endParaRPr lang="en-US"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AE08A97-8684-482A-B9E5-78A079E4C859}"/>
              </a:ext>
            </a:extLst>
          </p:cNvPr>
          <p:cNvSpPr/>
          <p:nvPr/>
        </p:nvSpPr>
        <p:spPr>
          <a:xfrm>
            <a:off x="8262409" y="4623546"/>
            <a:ext cx="3728622" cy="198859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UMSoM</a:t>
            </a:r>
            <a:r>
              <a:rPr lang="en-US" dirty="0"/>
              <a:t> COVID Support Resource </a:t>
            </a:r>
          </a:p>
          <a:p>
            <a:pPr algn="ctr"/>
            <a:r>
              <a:rPr lang="en-US" dirty="0"/>
              <a:t>Joan Hebden, RN, MS, CIC</a:t>
            </a:r>
          </a:p>
          <a:p>
            <a:pPr algn="ctr"/>
            <a:r>
              <a:rPr lang="en-US" dirty="0">
                <a:hlinkClick r:id="rId5"/>
              </a:rPr>
              <a:t>jhebden@som.umaryland.edu</a:t>
            </a:r>
            <a:r>
              <a:rPr lang="en-US" dirty="0"/>
              <a:t> </a:t>
            </a:r>
          </a:p>
          <a:p>
            <a:pPr algn="ctr"/>
            <a:r>
              <a:rPr lang="en-US" i="1" dirty="0"/>
              <a:t>*Note, expected response time to inquiries is within 24 hours M-F</a:t>
            </a:r>
          </a:p>
        </p:txBody>
      </p:sp>
      <p:pic>
        <p:nvPicPr>
          <p:cNvPr id="10" name="Picture 9">
            <a:extLst>
              <a:ext uri="{FF2B5EF4-FFF2-40B4-BE49-F238E27FC236}">
                <a16:creationId xmlns:a16="http://schemas.microsoft.com/office/drawing/2014/main" id="{DF10AF75-B7E6-48D3-B70A-744501C219DF}"/>
              </a:ext>
            </a:extLst>
          </p:cNvPr>
          <p:cNvPicPr>
            <a:picLocks noChangeAspect="1"/>
          </p:cNvPicPr>
          <p:nvPr/>
        </p:nvPicPr>
        <p:blipFill>
          <a:blip r:embed="rId6"/>
          <a:stretch>
            <a:fillRect/>
          </a:stretch>
        </p:blipFill>
        <p:spPr>
          <a:xfrm>
            <a:off x="7182677" y="4752850"/>
            <a:ext cx="1305019" cy="1740025"/>
          </a:xfrm>
          <a:prstGeom prst="rect">
            <a:avLst/>
          </a:prstGeom>
        </p:spPr>
      </p:pic>
      <p:sp>
        <p:nvSpPr>
          <p:cNvPr id="11" name="Arrow: Bent 10">
            <a:extLst>
              <a:ext uri="{FF2B5EF4-FFF2-40B4-BE49-F238E27FC236}">
                <a16:creationId xmlns:a16="http://schemas.microsoft.com/office/drawing/2014/main" id="{613279A8-9CD1-4CFB-A9A3-ED521ED8C5D0}"/>
              </a:ext>
            </a:extLst>
          </p:cNvPr>
          <p:cNvSpPr/>
          <p:nvPr/>
        </p:nvSpPr>
        <p:spPr>
          <a:xfrm rot="5400000">
            <a:off x="9753143" y="3948716"/>
            <a:ext cx="972440" cy="1105825"/>
          </a:xfrm>
          <a:prstGeom prst="ben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719311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1B58-C87E-4C5A-AB94-5C0B2172CE9D}"/>
              </a:ext>
            </a:extLst>
          </p:cNvPr>
          <p:cNvSpPr>
            <a:spLocks noGrp="1"/>
          </p:cNvSpPr>
          <p:nvPr>
            <p:ph type="title"/>
          </p:nvPr>
        </p:nvSpPr>
        <p:spPr/>
        <p:txBody>
          <a:bodyPr/>
          <a:lstStyle/>
          <a:p>
            <a:r>
              <a:rPr lang="en-US" dirty="0"/>
              <a:t>What is a high-risk exposure?</a:t>
            </a:r>
          </a:p>
        </p:txBody>
      </p:sp>
      <p:sp>
        <p:nvSpPr>
          <p:cNvPr id="3" name="Content Placeholder 2">
            <a:extLst>
              <a:ext uri="{FF2B5EF4-FFF2-40B4-BE49-F238E27FC236}">
                <a16:creationId xmlns:a16="http://schemas.microsoft.com/office/drawing/2014/main" id="{537DBE68-5107-4131-9B89-8C20B2C4257B}"/>
              </a:ext>
            </a:extLst>
          </p:cNvPr>
          <p:cNvSpPr>
            <a:spLocks noGrp="1"/>
          </p:cNvSpPr>
          <p:nvPr>
            <p:ph idx="1"/>
          </p:nvPr>
        </p:nvSpPr>
        <p:spPr/>
        <p:txBody>
          <a:bodyPr/>
          <a:lstStyle/>
          <a:p>
            <a:pPr marL="0" indent="0" algn="l">
              <a:buNone/>
            </a:pPr>
            <a:r>
              <a:rPr lang="en-US" b="1" i="0" u="none" strike="noStrike" dirty="0">
                <a:solidFill>
                  <a:srgbClr val="007698"/>
                </a:solidFill>
                <a:effectLst/>
                <a:latin typeface="inherit"/>
              </a:rPr>
              <a:t>Close Contact/High-Risk Exposure</a:t>
            </a:r>
            <a:br>
              <a:rPr lang="en-US" b="0" i="0" dirty="0">
                <a:solidFill>
                  <a:srgbClr val="333333"/>
                </a:solidFill>
                <a:effectLst/>
                <a:latin typeface="Gotham SSm 4r"/>
              </a:rPr>
            </a:br>
            <a:endParaRPr lang="en-US" b="0" i="0" dirty="0">
              <a:solidFill>
                <a:srgbClr val="333333"/>
              </a:solidFill>
              <a:effectLst/>
              <a:latin typeface="Gotham SSm 4r"/>
            </a:endParaRPr>
          </a:p>
          <a:p>
            <a:pPr algn="l"/>
            <a:r>
              <a:rPr lang="en-US" b="0" i="0" dirty="0">
                <a:solidFill>
                  <a:srgbClr val="333333"/>
                </a:solidFill>
                <a:effectLst/>
                <a:latin typeface="Gotham SSm 4r"/>
              </a:rPr>
              <a:t>The person you were in contact with has COVID-19, was not wearing a mask, and you:</a:t>
            </a:r>
          </a:p>
          <a:p>
            <a:pPr algn="l">
              <a:buFont typeface="Arial" panose="020B0604020202020204" pitchFamily="34" charset="0"/>
              <a:buChar char="•"/>
            </a:pPr>
            <a:r>
              <a:rPr lang="en-US" b="0" i="0" dirty="0">
                <a:solidFill>
                  <a:srgbClr val="333333"/>
                </a:solidFill>
                <a:effectLst/>
                <a:latin typeface="Gotham SSm 4r"/>
              </a:rPr>
              <a:t>Were 6 feet or less away from each other</a:t>
            </a:r>
          </a:p>
          <a:p>
            <a:pPr algn="l">
              <a:buFont typeface="Arial" panose="020B0604020202020204" pitchFamily="34" charset="0"/>
              <a:buChar char="•"/>
            </a:pPr>
            <a:r>
              <a:rPr lang="en-US" b="0" i="0" dirty="0">
                <a:solidFill>
                  <a:srgbClr val="333333"/>
                </a:solidFill>
                <a:effectLst/>
                <a:latin typeface="Gotham SSm 4r"/>
              </a:rPr>
              <a:t>Were in contact for a total of 15 minutes over 24 hours (doesn’t have to be consecutively)</a:t>
            </a:r>
          </a:p>
          <a:p>
            <a:pPr algn="l">
              <a:buFont typeface="Arial" panose="020B0604020202020204" pitchFamily="34" charset="0"/>
              <a:buChar char="•"/>
            </a:pPr>
            <a:r>
              <a:rPr lang="en-US" b="0" i="0" dirty="0">
                <a:solidFill>
                  <a:srgbClr val="333333"/>
                </a:solidFill>
                <a:effectLst/>
                <a:latin typeface="Gotham SSm 4r"/>
              </a:rPr>
              <a:t>Did not wear a KN95 mask or N95 respirator</a:t>
            </a:r>
          </a:p>
          <a:p>
            <a:endParaRPr lang="en-US" dirty="0"/>
          </a:p>
        </p:txBody>
      </p:sp>
    </p:spTree>
    <p:extLst>
      <p:ext uri="{BB962C8B-B14F-4D97-AF65-F5344CB8AC3E}">
        <p14:creationId xmlns:p14="http://schemas.microsoft.com/office/powerpoint/2010/main" val="2975091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B55DB-EBC5-46E9-8C92-415901DB85D1}"/>
              </a:ext>
            </a:extLst>
          </p:cNvPr>
          <p:cNvSpPr>
            <a:spLocks noGrp="1"/>
          </p:cNvSpPr>
          <p:nvPr>
            <p:ph type="title"/>
          </p:nvPr>
        </p:nvSpPr>
        <p:spPr/>
        <p:txBody>
          <a:bodyPr/>
          <a:lstStyle/>
          <a:p>
            <a:r>
              <a:rPr lang="en-US" dirty="0"/>
              <a:t>Symptoms</a:t>
            </a:r>
          </a:p>
        </p:txBody>
      </p:sp>
      <p:sp>
        <p:nvSpPr>
          <p:cNvPr id="3" name="Content Placeholder 2">
            <a:extLst>
              <a:ext uri="{FF2B5EF4-FFF2-40B4-BE49-F238E27FC236}">
                <a16:creationId xmlns:a16="http://schemas.microsoft.com/office/drawing/2014/main" id="{38A63D72-B229-4B30-B0ED-CC98C25D4CFA}"/>
              </a:ext>
            </a:extLst>
          </p:cNvPr>
          <p:cNvSpPr>
            <a:spLocks noGrp="1"/>
          </p:cNvSpPr>
          <p:nvPr>
            <p:ph idx="1"/>
          </p:nvPr>
        </p:nvSpPr>
        <p:spPr/>
        <p:txBody>
          <a:bodyPr>
            <a:normAutofit fontScale="85000" lnSpcReduction="20000"/>
          </a:bodyPr>
          <a:lstStyle/>
          <a:p>
            <a:pPr algn="l">
              <a:buFont typeface="Arial" panose="020B0604020202020204" pitchFamily="34" charset="0"/>
              <a:buChar char="•"/>
            </a:pPr>
            <a:r>
              <a:rPr lang="en-US" b="1" i="0" dirty="0">
                <a:solidFill>
                  <a:srgbClr val="C00000"/>
                </a:solidFill>
                <a:effectLst/>
                <a:latin typeface="Gotham SSm 4r"/>
              </a:rPr>
              <a:t>Sore or scratchy throat</a:t>
            </a:r>
          </a:p>
          <a:p>
            <a:pPr algn="l">
              <a:buFont typeface="Arial" panose="020B0604020202020204" pitchFamily="34" charset="0"/>
              <a:buChar char="•"/>
            </a:pPr>
            <a:r>
              <a:rPr lang="en-US" b="0" i="0" dirty="0">
                <a:solidFill>
                  <a:srgbClr val="333333"/>
                </a:solidFill>
                <a:effectLst/>
                <a:latin typeface="Gotham SSm 4r"/>
              </a:rPr>
              <a:t>Fever or chills</a:t>
            </a:r>
          </a:p>
          <a:p>
            <a:pPr algn="l">
              <a:buFont typeface="Arial" panose="020B0604020202020204" pitchFamily="34" charset="0"/>
              <a:buChar char="•"/>
            </a:pPr>
            <a:r>
              <a:rPr lang="en-US" b="0" i="0" dirty="0">
                <a:solidFill>
                  <a:srgbClr val="333333"/>
                </a:solidFill>
                <a:effectLst/>
                <a:latin typeface="Gotham SSm 4r"/>
              </a:rPr>
              <a:t>Cough</a:t>
            </a:r>
          </a:p>
          <a:p>
            <a:pPr algn="l">
              <a:buFont typeface="Arial" panose="020B0604020202020204" pitchFamily="34" charset="0"/>
              <a:buChar char="•"/>
            </a:pPr>
            <a:r>
              <a:rPr lang="en-US" b="0" i="0" dirty="0">
                <a:solidFill>
                  <a:srgbClr val="333333"/>
                </a:solidFill>
                <a:effectLst/>
                <a:latin typeface="Gotham SSm 4r"/>
              </a:rPr>
              <a:t>Shortness of breath or difficulty breathing</a:t>
            </a:r>
          </a:p>
          <a:p>
            <a:pPr algn="l">
              <a:buFont typeface="Arial" panose="020B0604020202020204" pitchFamily="34" charset="0"/>
              <a:buChar char="•"/>
            </a:pPr>
            <a:r>
              <a:rPr lang="en-US" b="0" i="0" dirty="0">
                <a:solidFill>
                  <a:srgbClr val="333333"/>
                </a:solidFill>
                <a:effectLst/>
                <a:latin typeface="Gotham SSm 4r"/>
              </a:rPr>
              <a:t>Fatigue</a:t>
            </a:r>
          </a:p>
          <a:p>
            <a:pPr algn="l">
              <a:buFont typeface="Arial" panose="020B0604020202020204" pitchFamily="34" charset="0"/>
              <a:buChar char="•"/>
            </a:pPr>
            <a:r>
              <a:rPr lang="en-US" b="0" i="0" dirty="0">
                <a:solidFill>
                  <a:srgbClr val="333333"/>
                </a:solidFill>
                <a:effectLst/>
                <a:latin typeface="Gotham SSm 4r"/>
              </a:rPr>
              <a:t>Muscle or body aches</a:t>
            </a:r>
          </a:p>
          <a:p>
            <a:pPr algn="l">
              <a:buFont typeface="Arial" panose="020B0604020202020204" pitchFamily="34" charset="0"/>
              <a:buChar char="•"/>
            </a:pPr>
            <a:r>
              <a:rPr lang="en-US" b="0" i="0" dirty="0">
                <a:solidFill>
                  <a:srgbClr val="333333"/>
                </a:solidFill>
                <a:effectLst/>
                <a:latin typeface="Gotham SSm 4r"/>
              </a:rPr>
              <a:t>Headache</a:t>
            </a:r>
          </a:p>
          <a:p>
            <a:pPr algn="l">
              <a:buFont typeface="Arial" panose="020B0604020202020204" pitchFamily="34" charset="0"/>
              <a:buChar char="•"/>
            </a:pPr>
            <a:r>
              <a:rPr lang="en-US" b="0" i="0" dirty="0">
                <a:solidFill>
                  <a:srgbClr val="333333"/>
                </a:solidFill>
                <a:effectLst/>
                <a:latin typeface="Gotham SSm 4r"/>
              </a:rPr>
              <a:t>New loss of taste or smell</a:t>
            </a:r>
          </a:p>
          <a:p>
            <a:pPr algn="l">
              <a:buFont typeface="Arial" panose="020B0604020202020204" pitchFamily="34" charset="0"/>
              <a:buChar char="•"/>
            </a:pPr>
            <a:r>
              <a:rPr lang="en-US" b="0" i="0" dirty="0">
                <a:solidFill>
                  <a:srgbClr val="333333"/>
                </a:solidFill>
                <a:effectLst/>
                <a:latin typeface="Gotham SSm 4r"/>
              </a:rPr>
              <a:t>Congestion or runny nose</a:t>
            </a:r>
          </a:p>
          <a:p>
            <a:pPr algn="l">
              <a:buFont typeface="Arial" panose="020B0604020202020204" pitchFamily="34" charset="0"/>
              <a:buChar char="•"/>
            </a:pPr>
            <a:r>
              <a:rPr lang="en-US" b="1" i="0" dirty="0">
                <a:solidFill>
                  <a:srgbClr val="C00000"/>
                </a:solidFill>
                <a:effectLst/>
                <a:latin typeface="Gotham SSm 4r"/>
              </a:rPr>
              <a:t>Nausea or vomiting</a:t>
            </a:r>
          </a:p>
          <a:p>
            <a:pPr algn="l">
              <a:buFont typeface="Arial" panose="020B0604020202020204" pitchFamily="34" charset="0"/>
              <a:buChar char="•"/>
            </a:pPr>
            <a:r>
              <a:rPr lang="en-US" b="1" i="0" dirty="0">
                <a:solidFill>
                  <a:srgbClr val="C00000"/>
                </a:solidFill>
                <a:effectLst/>
                <a:latin typeface="Gotham SSm 4r"/>
              </a:rPr>
              <a:t>Diarrhea</a:t>
            </a:r>
          </a:p>
          <a:p>
            <a:endParaRPr lang="en-US" dirty="0"/>
          </a:p>
        </p:txBody>
      </p:sp>
    </p:spTree>
    <p:extLst>
      <p:ext uri="{BB962C8B-B14F-4D97-AF65-F5344CB8AC3E}">
        <p14:creationId xmlns:p14="http://schemas.microsoft.com/office/powerpoint/2010/main" val="22969679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1529</TotalTime>
  <Words>1091</Words>
  <Application>Microsoft Office PowerPoint</Application>
  <PresentationFormat>Widescreen</PresentationFormat>
  <Paragraphs>123</Paragraphs>
  <Slides>16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Gotham SSm 4r</vt:lpstr>
      <vt:lpstr>inherit</vt:lpstr>
      <vt:lpstr>Wingdings</vt:lpstr>
      <vt:lpstr>office theme</vt:lpstr>
      <vt:lpstr>UMSoM COVID Updates</vt:lpstr>
      <vt:lpstr>The Goal! </vt:lpstr>
      <vt:lpstr>What you can do</vt:lpstr>
      <vt:lpstr>Housekeeping issues </vt:lpstr>
      <vt:lpstr>Housekeeping issues </vt:lpstr>
      <vt:lpstr>What you can do</vt:lpstr>
      <vt:lpstr>If you have an high-risk exposure, symptoms or +COVID test </vt:lpstr>
      <vt:lpstr>What is a high-risk exposure?</vt:lpstr>
      <vt:lpstr>Symptoms</vt:lpstr>
      <vt:lpstr>I am an M1/M2 and would like to attend class remotely … </vt:lpstr>
      <vt:lpstr>Not feeling up to remote participation? </vt:lpstr>
      <vt:lpstr>I am an M1/M2 and I am ready to return to in-person learning after isolation/quarantine  </vt:lpstr>
      <vt:lpstr>I am an M3/M4, what do I need to do? </vt:lpstr>
      <vt:lpstr>Oh no, I have an exam, assessment, shelf … </vt:lpstr>
      <vt:lpstr>What you can do</vt:lpstr>
      <vt:lpstr>Testing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jhebden1302</dc:creator>
  <cp:lastModifiedBy>Thom, Kerri</cp:lastModifiedBy>
  <cp:revision>39</cp:revision>
  <dcterms:created xsi:type="dcterms:W3CDTF">2022-01-24T00:53:20Z</dcterms:created>
  <dcterms:modified xsi:type="dcterms:W3CDTF">2022-01-25T18:45:13Z</dcterms:modified>
</cp:coreProperties>
</file>